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8"/>
  </p:notesMasterIdLst>
  <p:handoutMasterIdLst>
    <p:handoutMasterId r:id="rId69"/>
  </p:handoutMasterIdLst>
  <p:sldIdLst>
    <p:sldId id="256" r:id="rId5"/>
    <p:sldId id="271" r:id="rId6"/>
    <p:sldId id="300" r:id="rId7"/>
    <p:sldId id="283" r:id="rId8"/>
    <p:sldId id="284" r:id="rId9"/>
    <p:sldId id="288" r:id="rId10"/>
    <p:sldId id="290" r:id="rId11"/>
    <p:sldId id="289" r:id="rId12"/>
    <p:sldId id="291" r:id="rId13"/>
    <p:sldId id="292" r:id="rId14"/>
    <p:sldId id="293" r:id="rId15"/>
    <p:sldId id="285" r:id="rId16"/>
    <p:sldId id="294" r:id="rId17"/>
    <p:sldId id="296" r:id="rId18"/>
    <p:sldId id="295" r:id="rId19"/>
    <p:sldId id="297" r:id="rId20"/>
    <p:sldId id="298" r:id="rId21"/>
    <p:sldId id="299" r:id="rId22"/>
    <p:sldId id="301" r:id="rId23"/>
    <p:sldId id="302" r:id="rId24"/>
    <p:sldId id="303" r:id="rId25"/>
    <p:sldId id="304" r:id="rId26"/>
    <p:sldId id="306" r:id="rId27"/>
    <p:sldId id="305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321" r:id="rId42"/>
    <p:sldId id="323" r:id="rId43"/>
    <p:sldId id="322" r:id="rId44"/>
    <p:sldId id="324" r:id="rId45"/>
    <p:sldId id="325" r:id="rId46"/>
    <p:sldId id="328" r:id="rId47"/>
    <p:sldId id="326" r:id="rId48"/>
    <p:sldId id="329" r:id="rId49"/>
    <p:sldId id="327" r:id="rId50"/>
    <p:sldId id="330" r:id="rId51"/>
    <p:sldId id="331" r:id="rId52"/>
    <p:sldId id="334" r:id="rId53"/>
    <p:sldId id="332" r:id="rId54"/>
    <p:sldId id="333" r:id="rId55"/>
    <p:sldId id="335" r:id="rId56"/>
    <p:sldId id="336" r:id="rId57"/>
    <p:sldId id="337" r:id="rId58"/>
    <p:sldId id="286" r:id="rId59"/>
    <p:sldId id="287" r:id="rId60"/>
    <p:sldId id="279" r:id="rId61"/>
    <p:sldId id="281" r:id="rId62"/>
    <p:sldId id="280" r:id="rId63"/>
    <p:sldId id="257" r:id="rId64"/>
    <p:sldId id="275" r:id="rId65"/>
    <p:sldId id="276" r:id="rId66"/>
    <p:sldId id="282" r:id="rId67"/>
  </p:sldIdLst>
  <p:sldSz cx="9144000" cy="6858000" type="screen4x3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</p14:sldIdLst>
        </p14:section>
        <p14:section name="设计、平滑、添加注释、协作、操作说明搜索" id="{B9B51309-D148-4332-87C2-07BE32FBCA3B}">
          <p14:sldIdLst>
            <p14:sldId id="271"/>
            <p14:sldId id="300"/>
            <p14:sldId id="283"/>
            <p14:sldId id="284"/>
            <p14:sldId id="288"/>
            <p14:sldId id="290"/>
            <p14:sldId id="289"/>
            <p14:sldId id="291"/>
            <p14:sldId id="292"/>
            <p14:sldId id="293"/>
            <p14:sldId id="285"/>
            <p14:sldId id="294"/>
            <p14:sldId id="296"/>
            <p14:sldId id="295"/>
            <p14:sldId id="297"/>
            <p14:sldId id="298"/>
            <p14:sldId id="299"/>
            <p14:sldId id="301"/>
            <p14:sldId id="302"/>
            <p14:sldId id="303"/>
            <p14:sldId id="304"/>
            <p14:sldId id="306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323"/>
            <p14:sldId id="322"/>
            <p14:sldId id="324"/>
            <p14:sldId id="325"/>
            <p14:sldId id="328"/>
            <p14:sldId id="326"/>
            <p14:sldId id="329"/>
            <p14:sldId id="327"/>
            <p14:sldId id="330"/>
            <p14:sldId id="331"/>
            <p14:sldId id="334"/>
            <p14:sldId id="332"/>
            <p14:sldId id="333"/>
            <p14:sldId id="335"/>
            <p14:sldId id="336"/>
            <p14:sldId id="337"/>
            <p14:sldId id="286"/>
            <p14:sldId id="287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了解详细信息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AB6"/>
    <a:srgbClr val="DD462F"/>
    <a:srgbClr val="923922"/>
    <a:srgbClr val="D24726"/>
    <a:srgbClr val="404040"/>
    <a:srgbClr val="FF9B45"/>
    <a:srgbClr val="F8CF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1041" autoAdjust="0"/>
  </p:normalViewPr>
  <p:slideViewPr>
    <p:cSldViewPr snapToGrid="0">
      <p:cViewPr>
        <p:scale>
          <a:sx n="125" d="100"/>
          <a:sy n="125" d="100"/>
        </p:scale>
        <p:origin x="464" y="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8DCC1CE-327E-4905-BC7C-3C0AE3B60D6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2020/9/14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6F2ECAB-FF34-48C3-94CF-D49698A33E3C}" type="datetime1">
              <a:rPr lang="zh-CN" altLang="en-US" smtClean="0"/>
              <a:pPr/>
              <a:t>2020/9/14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592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7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775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软件定义网络体系架构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30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软件定义网络体系架构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81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软件定义网络体系架构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91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软件定义网络体系架构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376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增大流表容量是否能消除流表溢出。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答案是不行的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因为流的数目永远大于资源容量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交换机有一定的更换流表项的能力，如果是慢速流表项替代，则控制面，数据面都不受影响。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但是我们考察了真实流量环境，发现单纯依靠增加流表项是无法做到全部流量都能及时更新，如果来不及更新那么一定会出现流表溢出。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例如，交换机的更新能力是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10000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，我们最开始使用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流表，新流到达后使用代替已有流量，发现有很大部分流量都无法得到正常服务，这是资源设置偏小导致。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那么换成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，发现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90%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，都可以不受影响。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换成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7%</a:t>
            </a: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250k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，还有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5%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，那么我们认为再继续增加也无济于事，因为这样做极为不经济。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因此单纯依靠增加流表容量，是无法从根源消除流表溢出的问题。那么我们需要思考如何缓解流表溢出后带来的问题。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356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我们应该根据成本以及需求制定一个可行的容量设计方案。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如果流表容量过大，优点是满足一切情况，缺点是成本不可接受。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如果流表容量适中，平均来看，我是满足需求的，部分时间内，有超出的情况。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假如我们用最大平均数字来，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91.1%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的时间内交换机中有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7.6%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的流表空间是空闲的。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3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将交换机分为两类，一类是溢出状态的交换机，一类是行有余力的交换机。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针对溢出状态的交换机。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我们必须要允许流表溢出时交换机可以转发新的流量。因为我们不希望服务中断。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为了保护控制器计算资源，防止中心节点失效。我们需要减小重复的控制消息。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66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实现这种抽象有两个技术难点，一个是全流量的统计耗费资源，另外一个是性能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395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将交换机分为两类，一类是溢出状态的交换机，一类是行有余力的交换机。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针对溢出状态的交换机。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我们必须要允许流表溢出时交换机可以转发新的流量。因为我们不希望服务中断。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为了保护控制器计算资源，防止中心节点失效。我们需要减小重复的控制消息。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70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325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84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软件定义网络体系架构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控制平面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083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264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088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66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58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125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896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11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28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76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996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Table Miss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的不同处理方式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53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789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06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487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8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56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12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334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513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384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1831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460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525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18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每个数据包组内的流不会出现在其他编号的数据包组内。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假设我们有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个并行执行的机构，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远远小于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256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，那么我们只要按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ID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组来放置这些组份到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集合内，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这样不需要重复复制流表项，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321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1312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35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94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85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728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834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总结一下：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难点在于，给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压力过大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虽然足够灵活，但也带来控制精度差，资源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想要实现我们的统计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触发的关键问题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084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常见的压缩算法都是软件的，因为压缩算法一般比较复杂，软件实现性强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问题是性能比较差，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530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增大时，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是一个指数函数，因此用较小的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就可以代表一个很大的统计量，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并且当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越来越大时，</a:t>
            </a:r>
            <a:r>
              <a:rPr lang="en-US" altLang="zh-CN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</a:t>
            </a:r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可以很好的控制统计量的发散速度。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3950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369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5359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269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033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324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为了即插即用，设备在出厂前就已经固定好所有的功能，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设备越来越复杂，软件运行量越来越大，开发新功能牵扯的东西越来越多，最终导致网络创新性变差</a:t>
            </a:r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难以应付目前的新环境。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6640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930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268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7695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在“幻灯片放映”模式下，选择箭头访问相应链接。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zh-CN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9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85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29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191213" y="262785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839" cy="640080"/>
          </a:xfrm>
        </p:spPr>
        <p:txBody>
          <a:bodyPr rtlCol="0" anchor="b" anchorCtr="0">
            <a:normAutofit/>
          </a:bodyPr>
          <a:lstStyle>
            <a:lvl1pPr>
              <a:defRPr sz="21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CF7612A-7C7D-41EF-9275-BA82F6A6A076}" type="datetime1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78945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191214" y="262785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 bwMode="blackWhite">
          <a:xfrm>
            <a:off x="191213" y="262785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 rtlCol="0">
            <a:normAutofit/>
          </a:bodyPr>
          <a:lstStyle>
            <a:lvl1pPr>
              <a:defRPr sz="27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92024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35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04622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3B070BE-7F39-4CFE-B298-8B89566852DF}" type="datetime1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86150" y="6203953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281928" y="6203953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Tx/>
        <a:buNone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143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8572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001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5430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859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microsoft.com/office/2017/04/relationships/track" Target="../media/track1.vtt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support.office.com/zh-cn/article/powerpoint-for-windows-%e5%9f%b9%e8%ae%ad-40e8c930-cb0b-40d8-82c4-bd53d3398787?redirectSourcePath=%252farticle%252fb89770f1-deb1-4a19-94ef-342aa15a4689&amp;omkt=zh-CN&amp;ui=zh-CN&amp;rs=zh-CN&amp;ad=C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28650" y="1730493"/>
            <a:ext cx="7886700" cy="17907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zh-CN" altLang="en-US" sz="3600" dirty="0">
                <a:solidFill>
                  <a:schemeClr val="bg1"/>
                </a:solidFill>
              </a:rPr>
              <a:t>网络数据平面可编程硬件的研究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3815787" y="3057079"/>
            <a:ext cx="4012979" cy="2892308"/>
          </a:xfrm>
        </p:spPr>
        <p:txBody>
          <a:bodyPr rtlCol="0">
            <a:normAutofit lnSpcReduction="10000"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西安交通大学</a:t>
            </a:r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zh-CN" altLang="en-US" sz="1800" dirty="0">
                <a:solidFill>
                  <a:schemeClr val="bg1"/>
                </a:solidFill>
              </a:rPr>
              <a:t>答辩人：乔思祎</a:t>
            </a:r>
            <a:endParaRPr lang="en-US" altLang="zh-CN" sz="1800" dirty="0">
              <a:solidFill>
                <a:schemeClr val="bg1"/>
              </a:solidFill>
            </a:endParaRPr>
          </a:p>
          <a:p>
            <a:r>
              <a:rPr lang="en-US" altLang="zh-CN" sz="1800" dirty="0">
                <a:solidFill>
                  <a:schemeClr val="bg1"/>
                </a:solidFill>
              </a:rPr>
              <a:t>2020</a:t>
            </a:r>
            <a:r>
              <a:rPr lang="zh-CN" altLang="en-US" sz="1800" dirty="0">
                <a:solidFill>
                  <a:schemeClr val="bg1"/>
                </a:solidFill>
              </a:rPr>
              <a:t>年</a:t>
            </a:r>
            <a:r>
              <a:rPr lang="en-US" altLang="zh-CN" sz="1800" dirty="0">
                <a:solidFill>
                  <a:schemeClr val="bg1"/>
                </a:solidFill>
              </a:rPr>
              <a:t> x </a:t>
            </a:r>
            <a:r>
              <a:rPr lang="zh-CN" altLang="en-US" sz="1800" dirty="0">
                <a:solidFill>
                  <a:schemeClr val="bg1"/>
                </a:solidFill>
              </a:rPr>
              <a:t>月 </a:t>
            </a:r>
            <a:r>
              <a:rPr lang="en-US" altLang="zh-CN" sz="1800" dirty="0">
                <a:solidFill>
                  <a:schemeClr val="bg1"/>
                </a:solidFill>
              </a:rPr>
              <a:t>x </a:t>
            </a:r>
            <a:r>
              <a:rPr lang="zh-CN" altLang="en-US" sz="1800" dirty="0">
                <a:solidFill>
                  <a:schemeClr val="bg1"/>
                </a:solidFill>
              </a:rPr>
              <a:t>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AB0370-EBBB-461C-AA8C-BA486BE17074}"/>
              </a:ext>
            </a:extLst>
          </p:cNvPr>
          <p:cNvSpPr txBox="1"/>
          <p:nvPr/>
        </p:nvSpPr>
        <p:spPr>
          <a:xfrm>
            <a:off x="2741272" y="43185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合作导师：胡成臣 教授 管晓宏 教授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2CE6366-FF2A-44DE-984A-304EE614F8B8}"/>
              </a:ext>
            </a:extLst>
          </p:cNvPr>
          <p:cNvSpPr txBox="1"/>
          <p:nvPr/>
        </p:nvSpPr>
        <p:spPr>
          <a:xfrm>
            <a:off x="3416457" y="378260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指导教师：邹建华 教授</a:t>
            </a:r>
            <a:endParaRPr lang="en-US" altLang="zh-C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402217" y="1520046"/>
            <a:ext cx="793085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网络新需求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092591" y="154465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9A0975A-2E99-4C5E-906F-73AB1D0EC524}"/>
              </a:ext>
            </a:extLst>
          </p:cNvPr>
          <p:cNvSpPr/>
          <p:nvPr/>
        </p:nvSpPr>
        <p:spPr>
          <a:xfrm>
            <a:off x="1378243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>
                    <a:lumMod val="90000"/>
                  </a:schemeClr>
                </a:solidFill>
              </a:rPr>
              <a:t>配置灵活性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144B5B5-90DA-4BAF-B7BC-156374E518F6}"/>
              </a:ext>
            </a:extLst>
          </p:cNvPr>
          <p:cNvSpPr/>
          <p:nvPr/>
        </p:nvSpPr>
        <p:spPr>
          <a:xfrm>
            <a:off x="1378243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网络功能多样化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D6139F9-955E-4E5A-9507-456127F5A37F}"/>
              </a:ext>
            </a:extLst>
          </p:cNvPr>
          <p:cNvSpPr/>
          <p:nvPr/>
        </p:nvSpPr>
        <p:spPr>
          <a:xfrm>
            <a:off x="1378243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DFA52D-BAC7-4AFF-8232-B5832140AA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4368" y="2232428"/>
            <a:ext cx="14392" cy="264785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5649C8-623C-4CBE-ABDC-C3536A26DE5F}"/>
              </a:ext>
            </a:extLst>
          </p:cNvPr>
          <p:cNvCxnSpPr>
            <a:stCxn id="98" idx="1"/>
          </p:cNvCxnSpPr>
          <p:nvPr/>
        </p:nvCxnSpPr>
        <p:spPr>
          <a:xfrm flipH="1">
            <a:off x="798759" y="3097845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AC2C367-3388-4A1F-9D2E-C657AA6DA124}"/>
              </a:ext>
            </a:extLst>
          </p:cNvPr>
          <p:cNvCxnSpPr/>
          <p:nvPr/>
        </p:nvCxnSpPr>
        <p:spPr>
          <a:xfrm flipH="1">
            <a:off x="802849" y="4001411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959DD7-787D-4E51-8FD7-74739392484C}"/>
              </a:ext>
            </a:extLst>
          </p:cNvPr>
          <p:cNvCxnSpPr>
            <a:cxnSpLocks/>
          </p:cNvCxnSpPr>
          <p:nvPr/>
        </p:nvCxnSpPr>
        <p:spPr>
          <a:xfrm flipH="1" flipV="1">
            <a:off x="784368" y="4880285"/>
            <a:ext cx="593875" cy="6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55644BDC-A340-48C7-B7DC-BE058F13256B}"/>
              </a:ext>
            </a:extLst>
          </p:cNvPr>
          <p:cNvSpPr/>
          <p:nvPr/>
        </p:nvSpPr>
        <p:spPr>
          <a:xfrm>
            <a:off x="3156142" y="381621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CBA66E0-AE27-46DC-AB38-B7BAC979483D}"/>
              </a:ext>
            </a:extLst>
          </p:cNvPr>
          <p:cNvSpPr txBox="1"/>
          <p:nvPr/>
        </p:nvSpPr>
        <p:spPr>
          <a:xfrm>
            <a:off x="3887955" y="3826358"/>
            <a:ext cx="2315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CPU</a:t>
            </a:r>
            <a:r>
              <a:rPr lang="zh-CN" altLang="en-US" sz="1400" dirty="0"/>
              <a:t>的网络功能虚拟化</a:t>
            </a:r>
            <a:endParaRPr lang="en-US" altLang="zh-CN" sz="1400" dirty="0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1B2543CC-8049-41EE-82D2-5AD2C0530DBB}"/>
              </a:ext>
            </a:extLst>
          </p:cNvPr>
          <p:cNvSpPr/>
          <p:nvPr/>
        </p:nvSpPr>
        <p:spPr>
          <a:xfrm>
            <a:off x="3154727" y="470325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D4E0D5E-358E-4119-9D94-990CCE89F8C2}"/>
              </a:ext>
            </a:extLst>
          </p:cNvPr>
          <p:cNvSpPr txBox="1"/>
          <p:nvPr/>
        </p:nvSpPr>
        <p:spPr>
          <a:xfrm>
            <a:off x="3902117" y="472639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网卡硬件卸载技术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A9EA4D4-E695-44C8-9430-370D299FD932}"/>
              </a:ext>
            </a:extLst>
          </p:cNvPr>
          <p:cNvSpPr/>
          <p:nvPr/>
        </p:nvSpPr>
        <p:spPr>
          <a:xfrm>
            <a:off x="1508040" y="1642217"/>
            <a:ext cx="119389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端 侧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A383EB7D-DB17-4D66-A5C9-CE8B6734F11F}"/>
              </a:ext>
            </a:extLst>
          </p:cNvPr>
          <p:cNvSpPr/>
          <p:nvPr/>
        </p:nvSpPr>
        <p:spPr>
          <a:xfrm>
            <a:off x="4562375" y="2935817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OpenFlow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0876BEA5-4116-4A3F-8FDC-4AAEEE0BA77F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5212299" y="2439423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D1C038FB-2187-45A9-B23F-5C2188DADA47}"/>
              </a:ext>
            </a:extLst>
          </p:cNvPr>
          <p:cNvSpPr/>
          <p:nvPr/>
        </p:nvSpPr>
        <p:spPr>
          <a:xfrm>
            <a:off x="4615354" y="1971366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 表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86664C05-A65E-4F20-98F5-DC95A42E9276}"/>
              </a:ext>
            </a:extLst>
          </p:cNvPr>
          <p:cNvSpPr txBox="1"/>
          <p:nvPr/>
        </p:nvSpPr>
        <p:spPr>
          <a:xfrm>
            <a:off x="4914975" y="2502955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0048CFD0-0898-44DE-B936-23F861BC1E4A}"/>
              </a:ext>
            </a:extLst>
          </p:cNvPr>
          <p:cNvSpPr/>
          <p:nvPr/>
        </p:nvSpPr>
        <p:spPr>
          <a:xfrm>
            <a:off x="5941385" y="2935817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P4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391B70F7-0555-456E-A16F-C2241E3698A7}"/>
              </a:ext>
            </a:extLst>
          </p:cNvPr>
          <p:cNvCxnSpPr>
            <a:cxnSpLocks/>
            <a:endCxn id="113" idx="2"/>
          </p:cNvCxnSpPr>
          <p:nvPr/>
        </p:nvCxnSpPr>
        <p:spPr>
          <a:xfrm flipV="1">
            <a:off x="6591309" y="2439423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49610DC5-4D8D-44BB-97D9-F935EF6A2661}"/>
              </a:ext>
            </a:extLst>
          </p:cNvPr>
          <p:cNvSpPr/>
          <p:nvPr/>
        </p:nvSpPr>
        <p:spPr>
          <a:xfrm>
            <a:off x="5994364" y="1971366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7D9952A9-ABC2-4FB6-B70B-78CD9688FD01}"/>
              </a:ext>
            </a:extLst>
          </p:cNvPr>
          <p:cNvSpPr txBox="1"/>
          <p:nvPr/>
        </p:nvSpPr>
        <p:spPr>
          <a:xfrm>
            <a:off x="6284103" y="2502955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3004A06-E80D-49A5-A365-09878D3C5B98}"/>
              </a:ext>
            </a:extLst>
          </p:cNvPr>
          <p:cNvSpPr txBox="1"/>
          <p:nvPr/>
        </p:nvSpPr>
        <p:spPr>
          <a:xfrm>
            <a:off x="7295857" y="2359885"/>
            <a:ext cx="45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···</a:t>
            </a:r>
            <a:endParaRPr lang="zh-CN" altLang="en-US" sz="3200" dirty="0"/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8E20E492-7367-4A9F-BD82-BF95CD1F3584}"/>
              </a:ext>
            </a:extLst>
          </p:cNvPr>
          <p:cNvSpPr/>
          <p:nvPr/>
        </p:nvSpPr>
        <p:spPr>
          <a:xfrm>
            <a:off x="7573000" y="2923909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  ？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CB98AA5-44D6-4E35-8E28-EC1C1A964560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8222924" y="2427515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0B5C87DE-0F1C-4602-A6C4-40DB8266C828}"/>
              </a:ext>
            </a:extLst>
          </p:cNvPr>
          <p:cNvSpPr/>
          <p:nvPr/>
        </p:nvSpPr>
        <p:spPr>
          <a:xfrm>
            <a:off x="7625979" y="1959458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网络功能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1510833-D68F-45C5-805A-410D7E594E8E}"/>
              </a:ext>
            </a:extLst>
          </p:cNvPr>
          <p:cNvSpPr txBox="1"/>
          <p:nvPr/>
        </p:nvSpPr>
        <p:spPr>
          <a:xfrm>
            <a:off x="7925600" y="2491047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5C3CF39-4C98-4953-ADFF-380EE5F9D713}"/>
              </a:ext>
            </a:extLst>
          </p:cNvPr>
          <p:cNvSpPr txBox="1"/>
          <p:nvPr/>
        </p:nvSpPr>
        <p:spPr>
          <a:xfrm>
            <a:off x="7651770" y="382635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网络编程抽象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6B13C3A-DBED-4F6D-99F0-D7D63D8BC1E1}"/>
              </a:ext>
            </a:extLst>
          </p:cNvPr>
          <p:cNvSpPr txBox="1"/>
          <p:nvPr/>
        </p:nvSpPr>
        <p:spPr>
          <a:xfrm>
            <a:off x="8075905" y="33934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A8B4A2F-C501-4EE5-B01B-676C883D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38" y="4719968"/>
            <a:ext cx="2799248" cy="15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402217" y="1520046"/>
            <a:ext cx="793085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网络新需求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092591" y="154465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7476935" y="28115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9A0975A-2E99-4C5E-906F-73AB1D0EC524}"/>
              </a:ext>
            </a:extLst>
          </p:cNvPr>
          <p:cNvSpPr/>
          <p:nvPr/>
        </p:nvSpPr>
        <p:spPr>
          <a:xfrm>
            <a:off x="1378243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配置灵活性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EF74DE7E-D8B8-48DD-A687-E46790B2FE25}"/>
              </a:ext>
            </a:extLst>
          </p:cNvPr>
          <p:cNvSpPr/>
          <p:nvPr/>
        </p:nvSpPr>
        <p:spPr>
          <a:xfrm>
            <a:off x="12346108" y="446546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144B5B5-90DA-4BAF-B7BC-156374E518F6}"/>
              </a:ext>
            </a:extLst>
          </p:cNvPr>
          <p:cNvSpPr/>
          <p:nvPr/>
        </p:nvSpPr>
        <p:spPr>
          <a:xfrm>
            <a:off x="1378243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网络功能多样化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D6139F9-955E-4E5A-9507-456127F5A37F}"/>
              </a:ext>
            </a:extLst>
          </p:cNvPr>
          <p:cNvSpPr/>
          <p:nvPr/>
        </p:nvSpPr>
        <p:spPr>
          <a:xfrm>
            <a:off x="1378243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DFA52D-BAC7-4AFF-8232-B5832140AA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4368" y="2232428"/>
            <a:ext cx="14392" cy="264785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5649C8-623C-4CBE-ABDC-C3536A26DE5F}"/>
              </a:ext>
            </a:extLst>
          </p:cNvPr>
          <p:cNvCxnSpPr>
            <a:stCxn id="98" idx="1"/>
          </p:cNvCxnSpPr>
          <p:nvPr/>
        </p:nvCxnSpPr>
        <p:spPr>
          <a:xfrm flipH="1">
            <a:off x="798759" y="3097845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AC2C367-3388-4A1F-9D2E-C657AA6DA124}"/>
              </a:ext>
            </a:extLst>
          </p:cNvPr>
          <p:cNvCxnSpPr/>
          <p:nvPr/>
        </p:nvCxnSpPr>
        <p:spPr>
          <a:xfrm flipH="1">
            <a:off x="802849" y="4001411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959DD7-787D-4E51-8FD7-74739392484C}"/>
              </a:ext>
            </a:extLst>
          </p:cNvPr>
          <p:cNvCxnSpPr>
            <a:cxnSpLocks/>
          </p:cNvCxnSpPr>
          <p:nvPr/>
        </p:nvCxnSpPr>
        <p:spPr>
          <a:xfrm flipH="1" flipV="1">
            <a:off x="784368" y="4880285"/>
            <a:ext cx="593875" cy="6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195552B-2958-4F08-A140-D39991590843}"/>
              </a:ext>
            </a:extLst>
          </p:cNvPr>
          <p:cNvSpPr/>
          <p:nvPr/>
        </p:nvSpPr>
        <p:spPr>
          <a:xfrm>
            <a:off x="4280582" y="3645223"/>
            <a:ext cx="1026680" cy="7123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可编程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9D5F8512-DA4E-4338-BACE-2CAE2EBA261C}"/>
              </a:ext>
            </a:extLst>
          </p:cNvPr>
          <p:cNvSpPr/>
          <p:nvPr/>
        </p:nvSpPr>
        <p:spPr>
          <a:xfrm>
            <a:off x="5895328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资源利用率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B71181DF-4EEE-49D5-88D2-2F71D1A7A4BF}"/>
              </a:ext>
            </a:extLst>
          </p:cNvPr>
          <p:cNvSpPr/>
          <p:nvPr/>
        </p:nvSpPr>
        <p:spPr>
          <a:xfrm>
            <a:off x="5895328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计算能力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9E5CB0C8-FE29-4DC1-BEB1-17156C79159B}"/>
              </a:ext>
            </a:extLst>
          </p:cNvPr>
          <p:cNvSpPr/>
          <p:nvPr/>
        </p:nvSpPr>
        <p:spPr>
          <a:xfrm>
            <a:off x="5895328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编程灵活性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43D61D9-C76A-48EE-B35E-EF714C723E3D}"/>
              </a:ext>
            </a:extLst>
          </p:cNvPr>
          <p:cNvSpPr txBox="1"/>
          <p:nvPr/>
        </p:nvSpPr>
        <p:spPr>
          <a:xfrm>
            <a:off x="2273559" y="1750079"/>
            <a:ext cx="57163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论文：</a:t>
            </a:r>
            <a:r>
              <a:rPr lang="en-US" altLang="zh-CN" sz="2400" dirty="0"/>
              <a:t>《</a:t>
            </a:r>
            <a:r>
              <a:rPr lang="zh-CN" altLang="en-US" sz="2400" dirty="0"/>
              <a:t>网络数据平面可编程硬件的研究</a:t>
            </a:r>
            <a:r>
              <a:rPr lang="en-US" altLang="zh-CN" sz="2400" dirty="0"/>
              <a:t>》</a:t>
            </a:r>
            <a:endParaRPr lang="zh-CN" altLang="en-US" sz="2400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1DD9D14-FDDC-4E0E-B614-8BDE33F94EC6}"/>
              </a:ext>
            </a:extLst>
          </p:cNvPr>
          <p:cNvSpPr/>
          <p:nvPr/>
        </p:nvSpPr>
        <p:spPr>
          <a:xfrm>
            <a:off x="2963268" y="4646256"/>
            <a:ext cx="727229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硬件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C72BBD4-735E-4AAC-9331-C840693CFE33}"/>
              </a:ext>
            </a:extLst>
          </p:cNvPr>
          <p:cNvSpPr/>
          <p:nvPr/>
        </p:nvSpPr>
        <p:spPr>
          <a:xfrm>
            <a:off x="2963268" y="3753037"/>
            <a:ext cx="727229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编程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F1DBF61C-8BD8-4F30-86F4-DBCFD8B834EF}"/>
              </a:ext>
            </a:extLst>
          </p:cNvPr>
          <p:cNvSpPr/>
          <p:nvPr/>
        </p:nvSpPr>
        <p:spPr>
          <a:xfrm>
            <a:off x="2963268" y="2863816"/>
            <a:ext cx="727229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软件</a:t>
            </a:r>
          </a:p>
        </p:txBody>
      </p:sp>
      <p:sp>
        <p:nvSpPr>
          <p:cNvPr id="96" name="箭头: 右 95">
            <a:extLst>
              <a:ext uri="{FF2B5EF4-FFF2-40B4-BE49-F238E27FC236}">
                <a16:creationId xmlns:a16="http://schemas.microsoft.com/office/drawing/2014/main" id="{B7E34E40-99E1-4440-A210-E074E8106582}"/>
              </a:ext>
            </a:extLst>
          </p:cNvPr>
          <p:cNvSpPr/>
          <p:nvPr/>
        </p:nvSpPr>
        <p:spPr>
          <a:xfrm>
            <a:off x="3782492" y="3837383"/>
            <a:ext cx="416797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387E3AF4-5745-472A-AF87-C8CEE62AE39F}"/>
              </a:ext>
            </a:extLst>
          </p:cNvPr>
          <p:cNvSpPr/>
          <p:nvPr/>
        </p:nvSpPr>
        <p:spPr>
          <a:xfrm>
            <a:off x="5406037" y="3837383"/>
            <a:ext cx="416797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2A9C236-48B0-4903-883B-F088A394905B}"/>
              </a:ext>
            </a:extLst>
          </p:cNvPr>
          <p:cNvSpPr txBox="1"/>
          <p:nvPr/>
        </p:nvSpPr>
        <p:spPr>
          <a:xfrm>
            <a:off x="7488328" y="372545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C1941FD-2DB2-4702-8B0F-19FBB6CE629D}"/>
              </a:ext>
            </a:extLst>
          </p:cNvPr>
          <p:cNvSpPr txBox="1"/>
          <p:nvPr/>
        </p:nvSpPr>
        <p:spPr>
          <a:xfrm>
            <a:off x="7476934" y="46255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3F35A7E-CF41-47D4-BF33-6515938962FD}"/>
              </a:ext>
            </a:extLst>
          </p:cNvPr>
          <p:cNvSpPr txBox="1"/>
          <p:nvPr/>
        </p:nvSpPr>
        <p:spPr>
          <a:xfrm>
            <a:off x="5284232" y="3363014"/>
            <a:ext cx="829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软件定义网络流表资源的可扩展性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165A743-6EA7-4C93-A9E9-3B584A8F28A5}"/>
              </a:ext>
            </a:extLst>
          </p:cNvPr>
          <p:cNvSpPr txBox="1"/>
          <p:nvPr/>
        </p:nvSpPr>
        <p:spPr>
          <a:xfrm>
            <a:off x="5261201" y="4248361"/>
            <a:ext cx="829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增强网络交换节点处的自适应计算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1DDE1811-2B84-4A42-8E83-04926CC8CC4F}"/>
              </a:ext>
            </a:extLst>
          </p:cNvPr>
          <p:cNvSpPr txBox="1"/>
          <p:nvPr/>
        </p:nvSpPr>
        <p:spPr>
          <a:xfrm>
            <a:off x="5261201" y="5153904"/>
            <a:ext cx="8293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测量领域可编程处理器的编程抽象</a:t>
            </a:r>
          </a:p>
        </p:txBody>
      </p:sp>
    </p:spTree>
    <p:extLst>
      <p:ext uri="{BB962C8B-B14F-4D97-AF65-F5344CB8AC3E}">
        <p14:creationId xmlns:p14="http://schemas.microsoft.com/office/powerpoint/2010/main" val="120004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7D0452A-9C90-470A-AF95-AB4F83E8937A}"/>
              </a:ext>
            </a:extLst>
          </p:cNvPr>
          <p:cNvSpPr/>
          <p:nvPr/>
        </p:nvSpPr>
        <p:spPr>
          <a:xfrm>
            <a:off x="2377626" y="255720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资源利用率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791B47A-9D22-4352-B813-57002C7707D1}"/>
              </a:ext>
            </a:extLst>
          </p:cNvPr>
          <p:cNvSpPr/>
          <p:nvPr/>
        </p:nvSpPr>
        <p:spPr>
          <a:xfrm>
            <a:off x="2377626" y="3448422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计算能力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804BAB-F9B9-458B-82F2-82573D78D7B9}"/>
              </a:ext>
            </a:extLst>
          </p:cNvPr>
          <p:cNvSpPr/>
          <p:nvPr/>
        </p:nvSpPr>
        <p:spPr>
          <a:xfrm>
            <a:off x="2377626" y="4339642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编程灵活性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D3181-5A43-43F7-855F-C5F4F5065CF8}"/>
              </a:ext>
            </a:extLst>
          </p:cNvPr>
          <p:cNvSpPr txBox="1"/>
          <p:nvPr/>
        </p:nvSpPr>
        <p:spPr>
          <a:xfrm>
            <a:off x="4065789" y="256515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C8378-4623-460D-86D4-9B5AF027FFEF}"/>
              </a:ext>
            </a:extLst>
          </p:cNvPr>
          <p:cNvSpPr txBox="1"/>
          <p:nvPr/>
        </p:nvSpPr>
        <p:spPr>
          <a:xfrm>
            <a:off x="4077182" y="34790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062DEA1-E668-40C8-A146-C2EE541ECF4D}"/>
              </a:ext>
            </a:extLst>
          </p:cNvPr>
          <p:cNvSpPr txBox="1"/>
          <p:nvPr/>
        </p:nvSpPr>
        <p:spPr>
          <a:xfrm>
            <a:off x="4065788" y="437920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487607-139C-4E04-8CD7-747B77CD0E78}"/>
              </a:ext>
            </a:extLst>
          </p:cNvPr>
          <p:cNvSpPr txBox="1"/>
          <p:nvPr/>
        </p:nvSpPr>
        <p:spPr>
          <a:xfrm>
            <a:off x="1833105" y="256515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1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51774AC-C6B4-47C1-B57F-19B8EDBAF316}"/>
              </a:ext>
            </a:extLst>
          </p:cNvPr>
          <p:cNvSpPr txBox="1"/>
          <p:nvPr/>
        </p:nvSpPr>
        <p:spPr>
          <a:xfrm>
            <a:off x="1844498" y="347909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2</a:t>
            </a:r>
            <a:endParaRPr lang="zh-CN" altLang="en-US" sz="2800" b="1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E16EB09-8D85-4F0D-A2AE-512C6BD3FFBA}"/>
              </a:ext>
            </a:extLst>
          </p:cNvPr>
          <p:cNvSpPr txBox="1"/>
          <p:nvPr/>
        </p:nvSpPr>
        <p:spPr>
          <a:xfrm>
            <a:off x="1833104" y="437920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9C09B56-71F2-49C1-9FF3-606D94BE6D85}"/>
              </a:ext>
            </a:extLst>
          </p:cNvPr>
          <p:cNvSpPr txBox="1"/>
          <p:nvPr/>
        </p:nvSpPr>
        <p:spPr>
          <a:xfrm>
            <a:off x="1844498" y="1492448"/>
            <a:ext cx="8293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cs typeface="Segoe UI Light" panose="020B0502040204020203" pitchFamily="34" charset="0"/>
              </a:rPr>
              <a:t>软件定义网络流表资源的可扩展性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3114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4F8A75A5-0DD8-4C7B-B968-B9B1F5025878}"/>
              </a:ext>
            </a:extLst>
          </p:cNvPr>
          <p:cNvSpPr/>
          <p:nvPr/>
        </p:nvSpPr>
        <p:spPr>
          <a:xfrm>
            <a:off x="5754063" y="2250086"/>
            <a:ext cx="1202740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控制平面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0BE70654-F98E-475E-9C56-098D76601AC8}"/>
              </a:ext>
            </a:extLst>
          </p:cNvPr>
          <p:cNvSpPr/>
          <p:nvPr/>
        </p:nvSpPr>
        <p:spPr>
          <a:xfrm>
            <a:off x="5754063" y="5033232"/>
            <a:ext cx="1202740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数据平面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2449255" y="615266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问题一：流表核心资源有限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7ADDB766-4DBC-4C8A-8B0B-AF92AFB6D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50" y="1531726"/>
            <a:ext cx="4504081" cy="4442622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B096A899-9EEC-45DA-9B7C-76AD1383C890}"/>
              </a:ext>
            </a:extLst>
          </p:cNvPr>
          <p:cNvSpPr txBox="1"/>
          <p:nvPr/>
        </p:nvSpPr>
        <p:spPr>
          <a:xfrm>
            <a:off x="5199038" y="356837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问题二：瘦腰问题</a:t>
            </a:r>
          </a:p>
        </p:txBody>
      </p:sp>
    </p:spTree>
    <p:extLst>
      <p:ext uri="{BB962C8B-B14F-4D97-AF65-F5344CB8AC3E}">
        <p14:creationId xmlns:p14="http://schemas.microsoft.com/office/powerpoint/2010/main" val="216573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4F8A75A5-0DD8-4C7B-B968-B9B1F5025878}"/>
              </a:ext>
            </a:extLst>
          </p:cNvPr>
          <p:cNvSpPr/>
          <p:nvPr/>
        </p:nvSpPr>
        <p:spPr>
          <a:xfrm>
            <a:off x="1099512" y="2274851"/>
            <a:ext cx="1650037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流表：匹配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查找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0BE70654-F98E-475E-9C56-098D76601AC8}"/>
              </a:ext>
            </a:extLst>
          </p:cNvPr>
          <p:cNvSpPr/>
          <p:nvPr/>
        </p:nvSpPr>
        <p:spPr>
          <a:xfrm>
            <a:off x="1120481" y="5265453"/>
            <a:ext cx="1629067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控制协议交互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785555" y="162109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问题一：流表核心资源有限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096A899-9EEC-45DA-9B7C-76AD1383C890}"/>
              </a:ext>
            </a:extLst>
          </p:cNvPr>
          <p:cNvSpPr txBox="1"/>
          <p:nvPr/>
        </p:nvSpPr>
        <p:spPr>
          <a:xfrm>
            <a:off x="785555" y="45990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问题二：瘦腰问题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92624F2-D289-46E7-A682-4B052AB9C3C0}"/>
              </a:ext>
            </a:extLst>
          </p:cNvPr>
          <p:cNvSpPr/>
          <p:nvPr/>
        </p:nvSpPr>
        <p:spPr>
          <a:xfrm>
            <a:off x="3722758" y="2242840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硬件流表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06794B57-3D8C-48E2-9544-0E7D41A94173}"/>
              </a:ext>
            </a:extLst>
          </p:cNvPr>
          <p:cNvSpPr/>
          <p:nvPr/>
        </p:nvSpPr>
        <p:spPr>
          <a:xfrm>
            <a:off x="5670069" y="2242840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流表溢出</a:t>
            </a:r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21C20625-DBD0-4BDB-9CE5-009E0B7CAA0A}"/>
              </a:ext>
            </a:extLst>
          </p:cNvPr>
          <p:cNvSpPr/>
          <p:nvPr/>
        </p:nvSpPr>
        <p:spPr>
          <a:xfrm>
            <a:off x="2902503" y="2273453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81B4E227-A18F-42E8-8EB0-F772539373E4}"/>
              </a:ext>
            </a:extLst>
          </p:cNvPr>
          <p:cNvSpPr/>
          <p:nvPr/>
        </p:nvSpPr>
        <p:spPr>
          <a:xfrm>
            <a:off x="4826425" y="228046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68ED95B4-CF97-44BF-81B2-9C7AF8E46071}"/>
              </a:ext>
            </a:extLst>
          </p:cNvPr>
          <p:cNvSpPr/>
          <p:nvPr/>
        </p:nvSpPr>
        <p:spPr>
          <a:xfrm>
            <a:off x="7621014" y="2242840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服务中断</a:t>
            </a: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93D654E4-B964-49CF-A6B8-842E09A01AE3}"/>
              </a:ext>
            </a:extLst>
          </p:cNvPr>
          <p:cNvSpPr/>
          <p:nvPr/>
        </p:nvSpPr>
        <p:spPr>
          <a:xfrm>
            <a:off x="6777370" y="228046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93D5F1A-B1F9-4715-8925-0DE13DC5969B}"/>
              </a:ext>
            </a:extLst>
          </p:cNvPr>
          <p:cNvSpPr/>
          <p:nvPr/>
        </p:nvSpPr>
        <p:spPr>
          <a:xfrm>
            <a:off x="3722758" y="5225533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失去控制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CF368A3F-6D9E-44FF-8926-77F4960B28BD}"/>
              </a:ext>
            </a:extLst>
          </p:cNvPr>
          <p:cNvSpPr/>
          <p:nvPr/>
        </p:nvSpPr>
        <p:spPr>
          <a:xfrm>
            <a:off x="2902503" y="5256146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65F964A-981E-42D3-892E-BBF31302441D}"/>
              </a:ext>
            </a:extLst>
          </p:cNvPr>
          <p:cNvSpPr/>
          <p:nvPr/>
        </p:nvSpPr>
        <p:spPr>
          <a:xfrm>
            <a:off x="5670069" y="5225533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频繁请求</a:t>
            </a: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7BDB133C-56F2-4F34-95BE-235BBA0709F4}"/>
              </a:ext>
            </a:extLst>
          </p:cNvPr>
          <p:cNvSpPr/>
          <p:nvPr/>
        </p:nvSpPr>
        <p:spPr>
          <a:xfrm>
            <a:off x="4849814" y="5256146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FD4C306E-73EE-4871-A86D-972B9604C10A}"/>
              </a:ext>
            </a:extLst>
          </p:cNvPr>
          <p:cNvSpPr/>
          <p:nvPr/>
        </p:nvSpPr>
        <p:spPr>
          <a:xfrm>
            <a:off x="7617380" y="5225533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消息风暴</a:t>
            </a:r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759C6F0C-4B9D-4424-9A53-3298694BBFE7}"/>
              </a:ext>
            </a:extLst>
          </p:cNvPr>
          <p:cNvSpPr/>
          <p:nvPr/>
        </p:nvSpPr>
        <p:spPr>
          <a:xfrm>
            <a:off x="6797125" y="5256146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8F85A-7F15-48F0-81C3-EEAC899D8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5" y="2876546"/>
            <a:ext cx="8046707" cy="16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4F8A75A5-0DD8-4C7B-B968-B9B1F5025878}"/>
              </a:ext>
            </a:extLst>
          </p:cNvPr>
          <p:cNvSpPr/>
          <p:nvPr/>
        </p:nvSpPr>
        <p:spPr>
          <a:xfrm>
            <a:off x="9700959" y="-501645"/>
            <a:ext cx="1650037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流表：匹配</a:t>
            </a:r>
            <a:r>
              <a:rPr lang="en-US" altLang="zh-CN" sz="1400" dirty="0">
                <a:solidFill>
                  <a:schemeClr val="tx1"/>
                </a:solidFill>
              </a:rPr>
              <a:t>+</a:t>
            </a:r>
            <a:r>
              <a:rPr lang="zh-CN" altLang="en-US" sz="1400" dirty="0">
                <a:solidFill>
                  <a:schemeClr val="tx1"/>
                </a:solidFill>
              </a:rPr>
              <a:t>查找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0BE70654-F98E-475E-9C56-098D76601AC8}"/>
              </a:ext>
            </a:extLst>
          </p:cNvPr>
          <p:cNvSpPr/>
          <p:nvPr/>
        </p:nvSpPr>
        <p:spPr>
          <a:xfrm>
            <a:off x="2918519" y="1675957"/>
            <a:ext cx="1629067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785555" y="16210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流表溢出问题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096A899-9EEC-45DA-9B7C-76AD1383C890}"/>
              </a:ext>
            </a:extLst>
          </p:cNvPr>
          <p:cNvSpPr txBox="1"/>
          <p:nvPr/>
        </p:nvSpPr>
        <p:spPr>
          <a:xfrm>
            <a:off x="9387002" y="46995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问题二：瘦腰问题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492624F2-D289-46E7-A682-4B052AB9C3C0}"/>
              </a:ext>
            </a:extLst>
          </p:cNvPr>
          <p:cNvSpPr/>
          <p:nvPr/>
        </p:nvSpPr>
        <p:spPr>
          <a:xfrm>
            <a:off x="12324205" y="-533656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硬件流表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06794B57-3D8C-48E2-9544-0E7D41A94173}"/>
              </a:ext>
            </a:extLst>
          </p:cNvPr>
          <p:cNvSpPr/>
          <p:nvPr/>
        </p:nvSpPr>
        <p:spPr>
          <a:xfrm>
            <a:off x="14271516" y="-533656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流表溢出</a:t>
            </a:r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21C20625-DBD0-4BDB-9CE5-009E0B7CAA0A}"/>
              </a:ext>
            </a:extLst>
          </p:cNvPr>
          <p:cNvSpPr/>
          <p:nvPr/>
        </p:nvSpPr>
        <p:spPr>
          <a:xfrm>
            <a:off x="11503950" y="-503043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81B4E227-A18F-42E8-8EB0-F772539373E4}"/>
              </a:ext>
            </a:extLst>
          </p:cNvPr>
          <p:cNvSpPr/>
          <p:nvPr/>
        </p:nvSpPr>
        <p:spPr>
          <a:xfrm>
            <a:off x="13427872" y="-496027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68ED95B4-CF97-44BF-81B2-9C7AF8E46071}"/>
              </a:ext>
            </a:extLst>
          </p:cNvPr>
          <p:cNvSpPr/>
          <p:nvPr/>
        </p:nvSpPr>
        <p:spPr>
          <a:xfrm>
            <a:off x="16222461" y="-533656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服务中断</a:t>
            </a:r>
          </a:p>
        </p:txBody>
      </p:sp>
      <p:sp>
        <p:nvSpPr>
          <p:cNvPr id="91" name="箭头: 右 90">
            <a:extLst>
              <a:ext uri="{FF2B5EF4-FFF2-40B4-BE49-F238E27FC236}">
                <a16:creationId xmlns:a16="http://schemas.microsoft.com/office/drawing/2014/main" id="{93D654E4-B964-49CF-A6B8-842E09A01AE3}"/>
              </a:ext>
            </a:extLst>
          </p:cNvPr>
          <p:cNvSpPr/>
          <p:nvPr/>
        </p:nvSpPr>
        <p:spPr>
          <a:xfrm>
            <a:off x="15378817" y="-496027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293D5F1A-B1F9-4715-8925-0DE13DC5969B}"/>
              </a:ext>
            </a:extLst>
          </p:cNvPr>
          <p:cNvSpPr/>
          <p:nvPr/>
        </p:nvSpPr>
        <p:spPr>
          <a:xfrm>
            <a:off x="12324205" y="1388587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失去控制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CF368A3F-6D9E-44FF-8926-77F4960B28BD}"/>
              </a:ext>
            </a:extLst>
          </p:cNvPr>
          <p:cNvSpPr/>
          <p:nvPr/>
        </p:nvSpPr>
        <p:spPr>
          <a:xfrm>
            <a:off x="11503950" y="1419200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65F964A-981E-42D3-892E-BBF31302441D}"/>
              </a:ext>
            </a:extLst>
          </p:cNvPr>
          <p:cNvSpPr/>
          <p:nvPr/>
        </p:nvSpPr>
        <p:spPr>
          <a:xfrm>
            <a:off x="14271516" y="1388587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频繁请求</a:t>
            </a: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7BDB133C-56F2-4F34-95BE-235BBA0709F4}"/>
              </a:ext>
            </a:extLst>
          </p:cNvPr>
          <p:cNvSpPr/>
          <p:nvPr/>
        </p:nvSpPr>
        <p:spPr>
          <a:xfrm>
            <a:off x="13451261" y="1419200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FD4C306E-73EE-4871-A86D-972B9604C10A}"/>
              </a:ext>
            </a:extLst>
          </p:cNvPr>
          <p:cNvSpPr/>
          <p:nvPr/>
        </p:nvSpPr>
        <p:spPr>
          <a:xfrm>
            <a:off x="16218827" y="1388587"/>
            <a:ext cx="940286" cy="41183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消息风暴</a:t>
            </a:r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759C6F0C-4B9D-4424-9A53-3298694BBFE7}"/>
              </a:ext>
            </a:extLst>
          </p:cNvPr>
          <p:cNvSpPr/>
          <p:nvPr/>
        </p:nvSpPr>
        <p:spPr>
          <a:xfrm>
            <a:off x="15398572" y="1419200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D5038E-E4E9-4F33-A742-70EC2AD324A5}"/>
              </a:ext>
            </a:extLst>
          </p:cNvPr>
          <p:cNvSpPr/>
          <p:nvPr/>
        </p:nvSpPr>
        <p:spPr>
          <a:xfrm>
            <a:off x="3217780" y="3281694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2</a:t>
            </a:r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ED0A50F-3D84-458E-8690-844547103E3B}"/>
              </a:ext>
            </a:extLst>
          </p:cNvPr>
          <p:cNvSpPr/>
          <p:nvPr/>
        </p:nvSpPr>
        <p:spPr>
          <a:xfrm>
            <a:off x="2512842" y="4860685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3</a:t>
            </a:r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B2E07A9-2C4E-4118-AACB-83FA23322AF3}"/>
              </a:ext>
            </a:extLst>
          </p:cNvPr>
          <p:cNvSpPr/>
          <p:nvPr/>
        </p:nvSpPr>
        <p:spPr>
          <a:xfrm>
            <a:off x="1752657" y="3277540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1</a:t>
            </a:r>
            <a:endParaRPr lang="zh-CN" altLang="en-US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CE5475B-5772-491C-B4C9-5D56D76A6302}"/>
              </a:ext>
            </a:extLst>
          </p:cNvPr>
          <p:cNvSpPr/>
          <p:nvPr/>
        </p:nvSpPr>
        <p:spPr>
          <a:xfrm>
            <a:off x="4039504" y="4867571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4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C041628-109C-481D-9452-D32C930C6599}"/>
              </a:ext>
            </a:extLst>
          </p:cNvPr>
          <p:cNvCxnSpPr>
            <a:stCxn id="99" idx="6"/>
            <a:endCxn id="2" idx="2"/>
          </p:cNvCxnSpPr>
          <p:nvPr/>
        </p:nvCxnSpPr>
        <p:spPr>
          <a:xfrm>
            <a:off x="2515750" y="3628053"/>
            <a:ext cx="702030" cy="4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37BB134-E585-476A-9DA1-50E68FC59072}"/>
              </a:ext>
            </a:extLst>
          </p:cNvPr>
          <p:cNvCxnSpPr>
            <a:cxnSpLocks/>
          </p:cNvCxnSpPr>
          <p:nvPr/>
        </p:nvCxnSpPr>
        <p:spPr>
          <a:xfrm flipV="1">
            <a:off x="3061167" y="3975834"/>
            <a:ext cx="406356" cy="9244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E55FEDC-218D-4059-A70A-EDAAEB028034}"/>
              </a:ext>
            </a:extLst>
          </p:cNvPr>
          <p:cNvCxnSpPr>
            <a:cxnSpLocks/>
          </p:cNvCxnSpPr>
          <p:nvPr/>
        </p:nvCxnSpPr>
        <p:spPr>
          <a:xfrm>
            <a:off x="3765362" y="3947751"/>
            <a:ext cx="485943" cy="9525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3F5FC22-B801-4311-8EAB-7BD722F24DEB}"/>
              </a:ext>
            </a:extLst>
          </p:cNvPr>
          <p:cNvCxnSpPr>
            <a:cxnSpLocks/>
            <a:stCxn id="98" idx="6"/>
            <a:endCxn id="100" idx="2"/>
          </p:cNvCxnSpPr>
          <p:nvPr/>
        </p:nvCxnSpPr>
        <p:spPr>
          <a:xfrm>
            <a:off x="3275935" y="5211198"/>
            <a:ext cx="763569" cy="6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>
            <a:extLst>
              <a:ext uri="{FF2B5EF4-FFF2-40B4-BE49-F238E27FC236}">
                <a16:creationId xmlns:a16="http://schemas.microsoft.com/office/drawing/2014/main" id="{5497BF60-E27D-4B5A-AE68-7D271955B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07" y="1774927"/>
            <a:ext cx="2906712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C1D699E5-A9DD-4392-9DB6-ACCF89FE2272}"/>
              </a:ext>
            </a:extLst>
          </p:cNvPr>
          <p:cNvGrpSpPr/>
          <p:nvPr/>
        </p:nvGrpSpPr>
        <p:grpSpPr>
          <a:xfrm>
            <a:off x="763940" y="3947751"/>
            <a:ext cx="729755" cy="514461"/>
            <a:chOff x="763940" y="3947751"/>
            <a:chExt cx="729755" cy="514461"/>
          </a:xfrm>
        </p:grpSpPr>
        <p:pic>
          <p:nvPicPr>
            <p:cNvPr id="101" name="图片 100">
              <a:extLst>
                <a:ext uri="{FF2B5EF4-FFF2-40B4-BE49-F238E27FC236}">
                  <a16:creationId xmlns:a16="http://schemas.microsoft.com/office/drawing/2014/main" id="{A74446CF-DD58-4E13-84E3-75681684D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1" y="3947751"/>
              <a:ext cx="657754" cy="46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98D2C1E-F194-4F17-ADFE-6A1E5C878F77}"/>
                </a:ext>
              </a:extLst>
            </p:cNvPr>
            <p:cNvSpPr txBox="1"/>
            <p:nvPr/>
          </p:nvSpPr>
          <p:spPr>
            <a:xfrm>
              <a:off x="763940" y="4123658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100</a:t>
              </a:r>
              <a:endParaRPr lang="zh-CN" altLang="en-US" sz="1600" dirty="0"/>
            </a:p>
          </p:txBody>
        </p: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BDE4622-9632-4EC0-8DE2-36C12F6ABEEA}"/>
              </a:ext>
            </a:extLst>
          </p:cNvPr>
          <p:cNvCxnSpPr>
            <a:stCxn id="2" idx="0"/>
            <a:endCxn id="86" idx="2"/>
          </p:cNvCxnSpPr>
          <p:nvPr/>
        </p:nvCxnSpPr>
        <p:spPr>
          <a:xfrm flipV="1">
            <a:off x="3599327" y="2045289"/>
            <a:ext cx="133726" cy="123640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F3A67A59-E1D3-4F69-981F-D5E24652ADF5}"/>
              </a:ext>
            </a:extLst>
          </p:cNvPr>
          <p:cNvSpPr/>
          <p:nvPr/>
        </p:nvSpPr>
        <p:spPr>
          <a:xfrm>
            <a:off x="3196047" y="319513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Packet-in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207D645-ECFD-4337-AD24-8487AF0A00B7}"/>
              </a:ext>
            </a:extLst>
          </p:cNvPr>
          <p:cNvSpPr/>
          <p:nvPr/>
        </p:nvSpPr>
        <p:spPr>
          <a:xfrm>
            <a:off x="3338076" y="19822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solidFill>
                  <a:schemeClr val="tx1"/>
                </a:solidFill>
              </a:rPr>
              <a:t>Flow mod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93AE6F6-E8C9-4ECF-901B-65711C2594C0}"/>
              </a:ext>
            </a:extLst>
          </p:cNvPr>
          <p:cNvGrpSpPr/>
          <p:nvPr/>
        </p:nvGrpSpPr>
        <p:grpSpPr>
          <a:xfrm>
            <a:off x="3092153" y="3614119"/>
            <a:ext cx="2053525" cy="534078"/>
            <a:chOff x="5907205" y="3893982"/>
            <a:chExt cx="2053525" cy="534078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1A68AE5-E731-4B74-A341-544E604D13CB}"/>
                </a:ext>
              </a:extLst>
            </p:cNvPr>
            <p:cNvSpPr txBox="1"/>
            <p:nvPr/>
          </p:nvSpPr>
          <p:spPr>
            <a:xfrm>
              <a:off x="5907205" y="3904840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100</a:t>
              </a:r>
              <a:endParaRPr lang="zh-CN" altLang="en-US" sz="28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21A8347-51CC-44A5-AE18-2B9CCF0F3A87}"/>
                </a:ext>
              </a:extLst>
            </p:cNvPr>
            <p:cNvSpPr txBox="1"/>
            <p:nvPr/>
          </p:nvSpPr>
          <p:spPr>
            <a:xfrm>
              <a:off x="7391343" y="3893982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S4</a:t>
              </a:r>
              <a:endParaRPr lang="zh-CN" altLang="en-US" sz="2800" dirty="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1700F4E-BB6C-483F-8E9A-7EDBD0873834}"/>
              </a:ext>
            </a:extLst>
          </p:cNvPr>
          <p:cNvGrpSpPr/>
          <p:nvPr/>
        </p:nvGrpSpPr>
        <p:grpSpPr>
          <a:xfrm>
            <a:off x="763940" y="3947751"/>
            <a:ext cx="729755" cy="514461"/>
            <a:chOff x="763940" y="3947751"/>
            <a:chExt cx="729755" cy="514461"/>
          </a:xfrm>
        </p:grpSpPr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4C33D9DF-3AFA-4F85-96E5-B1462FE38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1" y="3947751"/>
              <a:ext cx="657754" cy="46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4DECF0F-970D-47E5-8E21-4E0CD3AFA3CB}"/>
                </a:ext>
              </a:extLst>
            </p:cNvPr>
            <p:cNvSpPr txBox="1"/>
            <p:nvPr/>
          </p:nvSpPr>
          <p:spPr>
            <a:xfrm>
              <a:off x="763940" y="4123658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111</a:t>
              </a:r>
              <a:endParaRPr lang="zh-CN" altLang="en-US" sz="1600" dirty="0"/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B523B9E3-2E76-4ADD-9728-82075DD32489}"/>
              </a:ext>
            </a:extLst>
          </p:cNvPr>
          <p:cNvSpPr/>
          <p:nvPr/>
        </p:nvSpPr>
        <p:spPr>
          <a:xfrm>
            <a:off x="5562600" y="2432253"/>
            <a:ext cx="2679740" cy="1926387"/>
          </a:xfrm>
          <a:prstGeom prst="rect">
            <a:avLst/>
          </a:prstGeom>
          <a:solidFill>
            <a:srgbClr val="DD462F">
              <a:alpha val="37000"/>
            </a:srgb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42269B03-DE5E-4CA0-AF18-CCBAAE2C8BAA}"/>
              </a:ext>
            </a:extLst>
          </p:cNvPr>
          <p:cNvSpPr/>
          <p:nvPr/>
        </p:nvSpPr>
        <p:spPr>
          <a:xfrm>
            <a:off x="3196047" y="319513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Packet-in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C78644B-3916-4189-8A85-EBC3B20D8555}"/>
              </a:ext>
            </a:extLst>
          </p:cNvPr>
          <p:cNvSpPr/>
          <p:nvPr/>
        </p:nvSpPr>
        <p:spPr>
          <a:xfrm>
            <a:off x="3338076" y="19822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solidFill>
                  <a:schemeClr val="tx1"/>
                </a:solidFill>
              </a:rPr>
              <a:t>Flow mod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0AAE66B6-E361-4690-9C6A-23704E6C4046}"/>
              </a:ext>
            </a:extLst>
          </p:cNvPr>
          <p:cNvGrpSpPr/>
          <p:nvPr/>
        </p:nvGrpSpPr>
        <p:grpSpPr>
          <a:xfrm>
            <a:off x="3092153" y="3614119"/>
            <a:ext cx="2053525" cy="534078"/>
            <a:chOff x="5907205" y="3893982"/>
            <a:chExt cx="2053525" cy="534078"/>
          </a:xfrm>
        </p:grpSpPr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7394A10-2527-4A97-A2B9-7AE02D441A5F}"/>
                </a:ext>
              </a:extLst>
            </p:cNvPr>
            <p:cNvSpPr txBox="1"/>
            <p:nvPr/>
          </p:nvSpPr>
          <p:spPr>
            <a:xfrm>
              <a:off x="5907205" y="3904840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111</a:t>
              </a:r>
              <a:endParaRPr lang="zh-CN" altLang="en-US" sz="2800" dirty="0"/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204075EE-1B97-4AD4-AD9D-A8154B3C3A88}"/>
                </a:ext>
              </a:extLst>
            </p:cNvPr>
            <p:cNvSpPr txBox="1"/>
            <p:nvPr/>
          </p:nvSpPr>
          <p:spPr>
            <a:xfrm>
              <a:off x="7391343" y="3893982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S3</a:t>
              </a:r>
              <a:endParaRPr lang="zh-CN" altLang="en-US" sz="2800" dirty="0"/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9F1C850-940B-4319-804F-15F9618286FD}"/>
              </a:ext>
            </a:extLst>
          </p:cNvPr>
          <p:cNvGrpSpPr/>
          <p:nvPr/>
        </p:nvGrpSpPr>
        <p:grpSpPr>
          <a:xfrm>
            <a:off x="763940" y="3947751"/>
            <a:ext cx="729755" cy="514461"/>
            <a:chOff x="763940" y="3947751"/>
            <a:chExt cx="729755" cy="514461"/>
          </a:xfrm>
        </p:grpSpPr>
        <p:pic>
          <p:nvPicPr>
            <p:cNvPr id="119" name="图片 118">
              <a:extLst>
                <a:ext uri="{FF2B5EF4-FFF2-40B4-BE49-F238E27FC236}">
                  <a16:creationId xmlns:a16="http://schemas.microsoft.com/office/drawing/2014/main" id="{BAC4E143-F271-4D0E-BF9F-2189B94F9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1" y="3947751"/>
              <a:ext cx="657754" cy="46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7B495052-7438-426F-B114-092DDF181BFD}"/>
                </a:ext>
              </a:extLst>
            </p:cNvPr>
            <p:cNvSpPr txBox="1"/>
            <p:nvPr/>
          </p:nvSpPr>
          <p:spPr>
            <a:xfrm>
              <a:off x="763940" y="4123658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100</a:t>
              </a:r>
              <a:endParaRPr lang="zh-CN" altLang="en-US" sz="1600" dirty="0"/>
            </a:p>
          </p:txBody>
        </p:sp>
      </p:grp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F419482A-22E0-4F7E-AFC3-9CE27A4EB17E}"/>
              </a:ext>
            </a:extLst>
          </p:cNvPr>
          <p:cNvSpPr/>
          <p:nvPr/>
        </p:nvSpPr>
        <p:spPr>
          <a:xfrm>
            <a:off x="3187576" y="320198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信令</a:t>
            </a:r>
          </a:p>
        </p:txBody>
      </p:sp>
    </p:spTree>
    <p:extLst>
      <p:ext uri="{BB962C8B-B14F-4D97-AF65-F5344CB8AC3E}">
        <p14:creationId xmlns:p14="http://schemas.microsoft.com/office/powerpoint/2010/main" val="29814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6701 -0.03287 C 0.08107 -0.04027 0.10208 -0.04421 0.12396 -0.04421 C 0.14896 -0.04421 0.16892 -0.04027 0.18298 -0.03287 L 0.25 -4.44444E-6 " pathEditMode="relative" rAng="0" ptsTypes="AAAAA">
                                      <p:cBhvr>
                                        <p:cTn id="6" dur="1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1389 -0.18032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30972 0.04445 " pathEditMode="relative" rAng="0" ptsTypes="AA">
                                      <p:cBhvr>
                                        <p:cTn id="36" dur="14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4.44444E-6 L 0.36979 0.20811 " pathEditMode="relative" rAng="0" ptsTypes="AA">
                                      <p:cBhvr>
                                        <p:cTn id="40" dur="1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0.06701 -0.03287 C 0.08107 -0.04027 0.10208 -0.04421 0.12396 -0.04421 C 0.14896 -0.04421 0.16892 -0.04027 0.18298 -0.03287 L 0.25 -4.44444E-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6 L 0.01389 -0.18032 " pathEditMode="relative" rAng="0" ptsTypes="AA">
                                      <p:cBhvr>
                                        <p:cTn id="70" dur="11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-3.05556E-6 0.25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22222E-6 L 0.30972 0.04445 " pathEditMode="relative" rAng="0" ptsTypes="AA">
                                      <p:cBhvr>
                                        <p:cTn id="94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6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-4.44444E-6 L 0.17326 0.2356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7" y="1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0.00162 L 0.00608 -0.18681 L -0.00608 0.00069 L 0.01563 -0.1919 L 0.0066 -0.00301 L 0.0184 -0.08889 " pathEditMode="relative" ptsTypes="AAAAAA">
                                      <p:cBhvr>
                                        <p:cTn id="109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03 0.04514 L 0.25191 0.17037 L 0.30121 0.04074 L 0.24305 0.16875 L 0.3158 0.04352 L 0.25798 0.17778 L 0.30295 0.04352 " pathEditMode="relative" ptsTypes="AAAAAAA">
                                      <p:cBhvr>
                                        <p:cTn id="111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  <p:bldP spid="63" grpId="2" animBg="1"/>
      <p:bldP spid="65" grpId="0" animBg="1"/>
      <p:bldP spid="65" grpId="1" animBg="1"/>
      <p:bldP spid="65" grpId="2" animBg="1"/>
      <p:bldP spid="112" grpId="0" animBg="1"/>
      <p:bldP spid="112" grpId="1" animBg="1"/>
      <p:bldP spid="113" grpId="0" animBg="1"/>
      <p:bldP spid="113" grpId="1" animBg="1"/>
      <p:bldP spid="113" grpId="2" animBg="1"/>
      <p:bldP spid="114" grpId="0" animBg="1"/>
      <p:bldP spid="114" grpId="1" animBg="1"/>
      <p:bldP spid="114" grpId="2" animBg="1"/>
      <p:bldP spid="121" grpId="0" animBg="1"/>
      <p:bldP spid="1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785555" y="1621098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后果</a:t>
            </a:r>
            <a:r>
              <a:rPr lang="en-US" altLang="zh-CN" dirty="0">
                <a:solidFill>
                  <a:srgbClr val="C00000"/>
                </a:solidFill>
              </a:rPr>
              <a:t>1</a:t>
            </a:r>
            <a:r>
              <a:rPr lang="zh-CN" altLang="en-US" dirty="0">
                <a:solidFill>
                  <a:srgbClr val="C00000"/>
                </a:solidFill>
              </a:rPr>
              <a:t>：转发延迟迅速增大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61181B5-2802-4A35-B403-5CD85484109F}"/>
              </a:ext>
            </a:extLst>
          </p:cNvPr>
          <p:cNvSpPr txBox="1"/>
          <p:nvPr/>
        </p:nvSpPr>
        <p:spPr>
          <a:xfrm>
            <a:off x="785554" y="2409176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后果</a:t>
            </a:r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en-US" dirty="0">
                <a:solidFill>
                  <a:srgbClr val="C00000"/>
                </a:solidFill>
              </a:rPr>
              <a:t>：控制面失效</a:t>
            </a: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3C24526-270B-4F92-A0CC-00DB443E8E21}"/>
              </a:ext>
            </a:extLst>
          </p:cNvPr>
          <p:cNvCxnSpPr>
            <a:cxnSpLocks/>
            <a:stCxn id="120" idx="3"/>
          </p:cNvCxnSpPr>
          <p:nvPr/>
        </p:nvCxnSpPr>
        <p:spPr>
          <a:xfrm flipV="1">
            <a:off x="6150394" y="3851173"/>
            <a:ext cx="1878225" cy="13443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49399F14-0D75-4261-B716-479677B4E7FD}"/>
              </a:ext>
            </a:extLst>
          </p:cNvPr>
          <p:cNvCxnSpPr>
            <a:cxnSpLocks/>
          </p:cNvCxnSpPr>
          <p:nvPr/>
        </p:nvCxnSpPr>
        <p:spPr>
          <a:xfrm>
            <a:off x="2073320" y="5340743"/>
            <a:ext cx="2156270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86F0267D-768E-49D3-BE70-EF6DDA2EEFA8}"/>
              </a:ext>
            </a:extLst>
          </p:cNvPr>
          <p:cNvCxnSpPr>
            <a:cxnSpLocks/>
          </p:cNvCxnSpPr>
          <p:nvPr/>
        </p:nvCxnSpPr>
        <p:spPr>
          <a:xfrm flipH="1" flipV="1">
            <a:off x="2073320" y="3839688"/>
            <a:ext cx="7756" cy="1501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BA71EFEC-D938-4399-B7F6-B56DA4D92392}"/>
              </a:ext>
            </a:extLst>
          </p:cNvPr>
          <p:cNvCxnSpPr>
            <a:cxnSpLocks/>
          </p:cNvCxnSpPr>
          <p:nvPr/>
        </p:nvCxnSpPr>
        <p:spPr>
          <a:xfrm>
            <a:off x="5933986" y="5303045"/>
            <a:ext cx="2156270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62791D62-26CD-429E-9978-8F35E818F6E4}"/>
              </a:ext>
            </a:extLst>
          </p:cNvPr>
          <p:cNvCxnSpPr>
            <a:cxnSpLocks/>
          </p:cNvCxnSpPr>
          <p:nvPr/>
        </p:nvCxnSpPr>
        <p:spPr>
          <a:xfrm flipH="1" flipV="1">
            <a:off x="5933986" y="3801991"/>
            <a:ext cx="7756" cy="1501055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D665F3A-821A-435D-8156-931BC9AB16CE}"/>
              </a:ext>
            </a:extLst>
          </p:cNvPr>
          <p:cNvCxnSpPr>
            <a:cxnSpLocks/>
          </p:cNvCxnSpPr>
          <p:nvPr/>
        </p:nvCxnSpPr>
        <p:spPr>
          <a:xfrm flipV="1">
            <a:off x="2403586" y="3836953"/>
            <a:ext cx="1789029" cy="1339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椭圆 105">
            <a:extLst>
              <a:ext uri="{FF2B5EF4-FFF2-40B4-BE49-F238E27FC236}">
                <a16:creationId xmlns:a16="http://schemas.microsoft.com/office/drawing/2014/main" id="{CDD4BBD1-28D9-48E0-8D2D-4C2BF3452961}"/>
              </a:ext>
            </a:extLst>
          </p:cNvPr>
          <p:cNvSpPr/>
          <p:nvPr/>
        </p:nvSpPr>
        <p:spPr>
          <a:xfrm>
            <a:off x="2374267" y="5145127"/>
            <a:ext cx="57609" cy="62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0419B82D-E3FF-4B87-81CA-BBC9B27F209A}"/>
              </a:ext>
            </a:extLst>
          </p:cNvPr>
          <p:cNvSpPr txBox="1"/>
          <p:nvPr/>
        </p:nvSpPr>
        <p:spPr>
          <a:xfrm>
            <a:off x="2112840" y="5388710"/>
            <a:ext cx="546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通常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AD501BA-F0E7-47B3-B221-6A26D5BE920B}"/>
              </a:ext>
            </a:extLst>
          </p:cNvPr>
          <p:cNvSpPr txBox="1"/>
          <p:nvPr/>
        </p:nvSpPr>
        <p:spPr>
          <a:xfrm>
            <a:off x="3717111" y="5404739"/>
            <a:ext cx="546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溢出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C4967272-6C42-43E7-ACC9-7565C3CA370C}"/>
              </a:ext>
            </a:extLst>
          </p:cNvPr>
          <p:cNvSpPr txBox="1"/>
          <p:nvPr/>
        </p:nvSpPr>
        <p:spPr>
          <a:xfrm>
            <a:off x="5886293" y="5388710"/>
            <a:ext cx="546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通常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7F0259FF-AB4F-4B01-97BC-C355286B746B}"/>
              </a:ext>
            </a:extLst>
          </p:cNvPr>
          <p:cNvSpPr txBox="1"/>
          <p:nvPr/>
        </p:nvSpPr>
        <p:spPr>
          <a:xfrm>
            <a:off x="7493873" y="5388710"/>
            <a:ext cx="546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溢出</a:t>
            </a: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6763A43-F8C0-4744-8607-E54920B09281}"/>
              </a:ext>
            </a:extLst>
          </p:cNvPr>
          <p:cNvSpPr/>
          <p:nvPr/>
        </p:nvSpPr>
        <p:spPr>
          <a:xfrm>
            <a:off x="3943971" y="3966612"/>
            <a:ext cx="57609" cy="62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A94E9D58-2F6D-425E-9F1C-FAB71492E0B1}"/>
              </a:ext>
            </a:extLst>
          </p:cNvPr>
          <p:cNvSpPr txBox="1"/>
          <p:nvPr/>
        </p:nvSpPr>
        <p:spPr>
          <a:xfrm>
            <a:off x="1642534" y="3871153"/>
            <a:ext cx="430887" cy="138728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zh-CN" altLang="en-US" sz="1600" dirty="0"/>
              <a:t>转发延迟 </a:t>
            </a:r>
            <a:r>
              <a:rPr lang="en-US" altLang="zh-CN" sz="1600" dirty="0"/>
              <a:t>RTT </a:t>
            </a:r>
            <a:endParaRPr lang="zh-CN" altLang="en-US" sz="16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73896-11DF-4371-9B34-DBE8B8E9AA4D}"/>
              </a:ext>
            </a:extLst>
          </p:cNvPr>
          <p:cNvSpPr txBox="1"/>
          <p:nvPr/>
        </p:nvSpPr>
        <p:spPr>
          <a:xfrm>
            <a:off x="2049591" y="4681940"/>
            <a:ext cx="934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0.227</a:t>
            </a:r>
            <a:r>
              <a:rPr lang="zh-CN" altLang="en-US" sz="1200" dirty="0"/>
              <a:t>毫秒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6395DD58-D762-4E2B-B1C3-72682D656384}"/>
              </a:ext>
            </a:extLst>
          </p:cNvPr>
          <p:cNvSpPr txBox="1"/>
          <p:nvPr/>
        </p:nvSpPr>
        <p:spPr>
          <a:xfrm>
            <a:off x="3541199" y="3568860"/>
            <a:ext cx="810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768</a:t>
            </a:r>
            <a:r>
              <a:rPr lang="zh-CN" altLang="en-US" sz="1200" dirty="0"/>
              <a:t>毫秒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F454458-85E5-462D-84D4-FF08F4DA9CA9}"/>
              </a:ext>
            </a:extLst>
          </p:cNvPr>
          <p:cNvSpPr txBox="1"/>
          <p:nvPr/>
        </p:nvSpPr>
        <p:spPr>
          <a:xfrm>
            <a:off x="5516068" y="3745335"/>
            <a:ext cx="430887" cy="1707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/>
              <a:t>控制消息的数量</a:t>
            </a:r>
          </a:p>
        </p:txBody>
      </p:sp>
      <p:sp>
        <p:nvSpPr>
          <p:cNvPr id="120" name="椭圆 119">
            <a:extLst>
              <a:ext uri="{FF2B5EF4-FFF2-40B4-BE49-F238E27FC236}">
                <a16:creationId xmlns:a16="http://schemas.microsoft.com/office/drawing/2014/main" id="{D7416A1F-D978-4D30-923D-038E97E44499}"/>
              </a:ext>
            </a:extLst>
          </p:cNvPr>
          <p:cNvSpPr/>
          <p:nvPr/>
        </p:nvSpPr>
        <p:spPr>
          <a:xfrm>
            <a:off x="6141958" y="5142327"/>
            <a:ext cx="57609" cy="62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33D16C0B-5ECD-41FF-9FAC-10561B665C36}"/>
              </a:ext>
            </a:extLst>
          </p:cNvPr>
          <p:cNvSpPr/>
          <p:nvPr/>
        </p:nvSpPr>
        <p:spPr>
          <a:xfrm>
            <a:off x="7813403" y="3960055"/>
            <a:ext cx="57609" cy="622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8AA55357-08BF-493D-A9A6-CDE1A81601CD}"/>
              </a:ext>
            </a:extLst>
          </p:cNvPr>
          <p:cNvSpPr txBox="1"/>
          <p:nvPr/>
        </p:nvSpPr>
        <p:spPr>
          <a:xfrm>
            <a:off x="6003291" y="4775087"/>
            <a:ext cx="3925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37</a:t>
            </a:r>
            <a:endParaRPr lang="zh-CN" altLang="en-US" sz="1200" dirty="0"/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6EED4816-DD1E-497E-8D69-61CA275294DD}"/>
              </a:ext>
            </a:extLst>
          </p:cNvPr>
          <p:cNvSpPr txBox="1"/>
          <p:nvPr/>
        </p:nvSpPr>
        <p:spPr>
          <a:xfrm>
            <a:off x="7573030" y="3667019"/>
            <a:ext cx="48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400</a:t>
            </a:r>
            <a:endParaRPr lang="zh-CN" altLang="en-US" sz="1200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7B42BA07-3577-4907-A299-286F62BEED63}"/>
              </a:ext>
            </a:extLst>
          </p:cNvPr>
          <p:cNvSpPr/>
          <p:nvPr/>
        </p:nvSpPr>
        <p:spPr>
          <a:xfrm>
            <a:off x="6148626" y="5240763"/>
            <a:ext cx="53518" cy="75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37C9978-7545-49A6-A00C-C8429695B445}"/>
              </a:ext>
            </a:extLst>
          </p:cNvPr>
          <p:cNvSpPr/>
          <p:nvPr/>
        </p:nvSpPr>
        <p:spPr>
          <a:xfrm>
            <a:off x="7759885" y="5231066"/>
            <a:ext cx="53518" cy="75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1192ABD-AFBA-4D6B-8C9B-9731E21A6ABB}"/>
              </a:ext>
            </a:extLst>
          </p:cNvPr>
          <p:cNvSpPr/>
          <p:nvPr/>
        </p:nvSpPr>
        <p:spPr>
          <a:xfrm>
            <a:off x="2374267" y="5278100"/>
            <a:ext cx="53518" cy="75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3DB3486-4F75-4675-BC9E-92864E93A344}"/>
              </a:ext>
            </a:extLst>
          </p:cNvPr>
          <p:cNvSpPr/>
          <p:nvPr/>
        </p:nvSpPr>
        <p:spPr>
          <a:xfrm>
            <a:off x="3985525" y="5268403"/>
            <a:ext cx="53518" cy="750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7254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929744" y="2056331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解决办法：增大流表容量 ？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786258CC-34A5-4497-8F18-E726C36EEA1B}"/>
              </a:ext>
            </a:extLst>
          </p:cNvPr>
          <p:cNvSpPr/>
          <p:nvPr/>
        </p:nvSpPr>
        <p:spPr>
          <a:xfrm>
            <a:off x="4328450" y="167495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软件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B92DF7D3-B494-47B9-9445-BBE0F121C3B5}"/>
              </a:ext>
            </a:extLst>
          </p:cNvPr>
          <p:cNvSpPr/>
          <p:nvPr/>
        </p:nvSpPr>
        <p:spPr>
          <a:xfrm>
            <a:off x="4328450" y="208703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硬件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278A204-863C-4AA1-8FD7-B6F51287FA7B}"/>
              </a:ext>
            </a:extLst>
          </p:cNvPr>
          <p:cNvSpPr txBox="1"/>
          <p:nvPr/>
        </p:nvSpPr>
        <p:spPr>
          <a:xfrm>
            <a:off x="5576967" y="160148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速度 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B526596-1E2D-479F-9E0E-91CCBFF24C64}"/>
              </a:ext>
            </a:extLst>
          </p:cNvPr>
          <p:cNvSpPr txBox="1"/>
          <p:nvPr/>
        </p:nvSpPr>
        <p:spPr>
          <a:xfrm>
            <a:off x="5589711" y="2028568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成本 </a:t>
            </a:r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7307CD-4005-4A12-BD31-CBBCE1B6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79" y="2284651"/>
            <a:ext cx="4328043" cy="4446349"/>
          </a:xfrm>
          <a:prstGeom prst="rect">
            <a:avLst/>
          </a:prstGeom>
        </p:spPr>
      </p:pic>
      <p:sp>
        <p:nvSpPr>
          <p:cNvPr id="90" name="文本框 89">
            <a:extLst>
              <a:ext uri="{FF2B5EF4-FFF2-40B4-BE49-F238E27FC236}">
                <a16:creationId xmlns:a16="http://schemas.microsoft.com/office/drawing/2014/main" id="{52F47C67-40DB-4E48-BE15-188660884B84}"/>
              </a:ext>
            </a:extLst>
          </p:cNvPr>
          <p:cNvSpPr txBox="1"/>
          <p:nvPr/>
        </p:nvSpPr>
        <p:spPr>
          <a:xfrm>
            <a:off x="5625625" y="375386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流数目 </a:t>
            </a:r>
            <a:r>
              <a:rPr lang="en-US" altLang="zh-CN" dirty="0"/>
              <a:t>&gt; </a:t>
            </a:r>
            <a:r>
              <a:rPr lang="zh-CN" altLang="en-US" dirty="0"/>
              <a:t>资源容量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D29A925-0FE1-4606-98E9-24D70F3B15F5}"/>
              </a:ext>
            </a:extLst>
          </p:cNvPr>
          <p:cNvSpPr txBox="1"/>
          <p:nvPr/>
        </p:nvSpPr>
        <p:spPr>
          <a:xfrm>
            <a:off x="5625624" y="47947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如何缓解？</a:t>
            </a:r>
          </a:p>
        </p:txBody>
      </p:sp>
    </p:spTree>
    <p:extLst>
      <p:ext uri="{BB962C8B-B14F-4D97-AF65-F5344CB8AC3E}">
        <p14:creationId xmlns:p14="http://schemas.microsoft.com/office/powerpoint/2010/main" val="276262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830890" y="169642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真实流量的统计特征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CCC3A41-6F97-45C2-847C-8DA0D798C2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82196"/>
              </p:ext>
            </p:extLst>
          </p:nvPr>
        </p:nvGraphicFramePr>
        <p:xfrm>
          <a:off x="291750" y="1849086"/>
          <a:ext cx="4693413" cy="4936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Graph" r:id="rId4" imgW="2880924" imgH="3031196" progId="Origin50.Graph">
                  <p:embed/>
                </p:oleObj>
              </mc:Choice>
              <mc:Fallback>
                <p:oleObj name="Graph" r:id="rId4" imgW="2880924" imgH="3031196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1750" y="1849086"/>
                        <a:ext cx="4693413" cy="49364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文本框 64">
            <a:extLst>
              <a:ext uri="{FF2B5EF4-FFF2-40B4-BE49-F238E27FC236}">
                <a16:creationId xmlns:a16="http://schemas.microsoft.com/office/drawing/2014/main" id="{2897AFB2-F4A4-49D0-A487-9AEAD3FBC596}"/>
              </a:ext>
            </a:extLst>
          </p:cNvPr>
          <p:cNvSpPr txBox="1"/>
          <p:nvPr/>
        </p:nvSpPr>
        <p:spPr>
          <a:xfrm>
            <a:off x="5260041" y="2228508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</a:t>
            </a:r>
            <a:r>
              <a:rPr lang="zh-CN" altLang="en-US" dirty="0">
                <a:solidFill>
                  <a:srgbClr val="C00000"/>
                </a:solidFill>
              </a:rPr>
              <a:t>流表容量大于平均流数目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8C31F83-A97B-4C1D-9545-8AF9BD061973}"/>
              </a:ext>
            </a:extLst>
          </p:cNvPr>
          <p:cNvSpPr txBox="1"/>
          <p:nvPr/>
        </p:nvSpPr>
        <p:spPr>
          <a:xfrm>
            <a:off x="5260041" y="2753016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</a:t>
            </a:r>
            <a:r>
              <a:rPr lang="zh-CN" altLang="en-US" dirty="0">
                <a:solidFill>
                  <a:srgbClr val="C00000"/>
                </a:solidFill>
              </a:rPr>
              <a:t>流表容量不能超过最大值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C68787A-61A9-4FED-BA76-D45994BDFB1B}"/>
              </a:ext>
            </a:extLst>
          </p:cNvPr>
          <p:cNvSpPr txBox="1"/>
          <p:nvPr/>
        </p:nvSpPr>
        <p:spPr>
          <a:xfrm>
            <a:off x="5260041" y="3962798"/>
            <a:ext cx="310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91.1%</a:t>
            </a:r>
            <a:r>
              <a:rPr lang="zh-CN" altLang="en-US" dirty="0">
                <a:solidFill>
                  <a:srgbClr val="C00000"/>
                </a:solidFill>
              </a:rPr>
              <a:t>的时间内交换机中，有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C00000"/>
                </a:solidFill>
              </a:rPr>
              <a:t>7.6%</a:t>
            </a:r>
            <a:r>
              <a:rPr lang="zh-CN" altLang="en-US" dirty="0">
                <a:solidFill>
                  <a:srgbClr val="C00000"/>
                </a:solidFill>
              </a:rPr>
              <a:t>的流表空间是空闲的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71711EF-0C80-4C48-9ADB-9DC7A6BDBED3}"/>
              </a:ext>
            </a:extLst>
          </p:cNvPr>
          <p:cNvCxnSpPr>
            <a:cxnSpLocks/>
          </p:cNvCxnSpPr>
          <p:nvPr/>
        </p:nvCxnSpPr>
        <p:spPr>
          <a:xfrm flipH="1" flipV="1">
            <a:off x="4392827" y="3335867"/>
            <a:ext cx="886259" cy="822182"/>
          </a:xfrm>
          <a:prstGeom prst="straightConnector1">
            <a:avLst/>
          </a:prstGeom>
          <a:ln w="28575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830890" y="16964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目标：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897AFB2-F4A4-49D0-A487-9AEAD3FBC596}"/>
              </a:ext>
            </a:extLst>
          </p:cNvPr>
          <p:cNvSpPr txBox="1"/>
          <p:nvPr/>
        </p:nvSpPr>
        <p:spPr>
          <a:xfrm>
            <a:off x="1182108" y="2455875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允许流表溢出时交换机可以转发新的流量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8C31F83-A97B-4C1D-9545-8AF9BD061973}"/>
              </a:ext>
            </a:extLst>
          </p:cNvPr>
          <p:cNvSpPr txBox="1"/>
          <p:nvPr/>
        </p:nvSpPr>
        <p:spPr>
          <a:xfrm>
            <a:off x="1182108" y="338370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减小重复控制消息的数量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830889" y="420781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流表共享策略：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1269471" y="4847249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ED050BB-E729-401F-A767-FC8AC50C5412}"/>
              </a:ext>
            </a:extLst>
          </p:cNvPr>
          <p:cNvSpPr txBox="1"/>
          <p:nvPr/>
        </p:nvSpPr>
        <p:spPr>
          <a:xfrm>
            <a:off x="1269471" y="544780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数据平面改进</a:t>
            </a:r>
          </a:p>
        </p:txBody>
      </p:sp>
    </p:spTree>
    <p:extLst>
      <p:ext uri="{BB962C8B-B14F-4D97-AF65-F5344CB8AC3E}">
        <p14:creationId xmlns:p14="http://schemas.microsoft.com/office/powerpoint/2010/main" val="62284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目录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1257782" y="2000781"/>
            <a:ext cx="7164728" cy="385986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400" dirty="0"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190DE3-32B8-47F5-B9C9-C24FAC734561}"/>
              </a:ext>
            </a:extLst>
          </p:cNvPr>
          <p:cNvSpPr txBox="1"/>
          <p:nvPr/>
        </p:nvSpPr>
        <p:spPr>
          <a:xfrm>
            <a:off x="408039" y="2123440"/>
            <a:ext cx="8327921" cy="3439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· 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研究背景：高性能网络数据平面内资源利用率、计算能力以及编程灵活性挑战</a:t>
            </a: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· 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研究内容</a:t>
            </a: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1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：软件定义网络流表资源的可扩展性</a:t>
            </a: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· 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研究内容</a:t>
            </a: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2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：增强网络交换节点处的可编程能力</a:t>
            </a: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· 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研究内容</a:t>
            </a: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3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：测量领域可编程处理器的编程抽象</a:t>
            </a: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endParaRPr lang="en-US" altLang="zh-CN" sz="1800" dirty="0">
              <a:latin typeface="华光书宋一_CNKI" panose="02000500000000000000" pitchFamily="2" charset="-122"/>
              <a:ea typeface="华光书宋一_CNKI" panose="02000500000000000000" pitchFamily="2" charset="-122"/>
              <a:cs typeface="Segoe UI" panose="020B0502040204020203" pitchFamily="34" charset="0"/>
            </a:endParaRPr>
          </a:p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· </a:t>
            </a:r>
            <a:r>
              <a:rPr lang="zh-CN" altLang="en-US" sz="1800" dirty="0">
                <a:latin typeface="华光书宋一_CNKI" panose="02000500000000000000" pitchFamily="2" charset="-122"/>
                <a:ea typeface="华光书宋一_CNKI" panose="02000500000000000000" pitchFamily="2" charset="-122"/>
                <a:cs typeface="Segoe UI" panose="020B0502040204020203" pitchFamily="34" charset="0"/>
              </a:rPr>
              <a:t>总结与展望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799997" y="16819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流表共享策略：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1238579" y="232134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ED050BB-E729-401F-A767-FC8AC50C5412}"/>
              </a:ext>
            </a:extLst>
          </p:cNvPr>
          <p:cNvSpPr txBox="1"/>
          <p:nvPr/>
        </p:nvSpPr>
        <p:spPr>
          <a:xfrm>
            <a:off x="1238579" y="456370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数据平面改进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572211" y="2830434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570345" y="3288903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570345" y="3793534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</p:spTree>
    <p:extLst>
      <p:ext uri="{BB962C8B-B14F-4D97-AF65-F5344CB8AC3E}">
        <p14:creationId xmlns:p14="http://schemas.microsoft.com/office/powerpoint/2010/main" val="78530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799997" y="16819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流表共享策略：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9846468" y="-1278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ED050BB-E729-401F-A767-FC8AC50C5412}"/>
              </a:ext>
            </a:extLst>
          </p:cNvPr>
          <p:cNvSpPr txBox="1"/>
          <p:nvPr/>
        </p:nvSpPr>
        <p:spPr>
          <a:xfrm>
            <a:off x="1244757" y="232390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数据平面改进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0180100" y="38120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0178234" y="83967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0178234" y="1344306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02EF922-176A-4002-8CAC-1D23E909DF42}"/>
              </a:ext>
            </a:extLst>
          </p:cNvPr>
          <p:cNvSpPr txBox="1"/>
          <p:nvPr/>
        </p:nvSpPr>
        <p:spPr>
          <a:xfrm>
            <a:off x="1611037" y="2773333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改动简单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6DFFD9D-7B5A-41C6-9F01-1A4C554FDC9C}"/>
              </a:ext>
            </a:extLst>
          </p:cNvPr>
          <p:cNvSpPr txBox="1"/>
          <p:nvPr/>
        </p:nvSpPr>
        <p:spPr>
          <a:xfrm>
            <a:off x="1619350" y="322276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保证性能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14E2BD-DC14-4BAD-80A7-BF7865A81707}"/>
              </a:ext>
            </a:extLst>
          </p:cNvPr>
          <p:cNvSpPr txBox="1"/>
          <p:nvPr/>
        </p:nvSpPr>
        <p:spPr>
          <a:xfrm>
            <a:off x="1619350" y="367464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兼容性高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7E8E1FB-4E92-4706-BE09-10E8789656F8}"/>
              </a:ext>
            </a:extLst>
          </p:cNvPr>
          <p:cNvSpPr/>
          <p:nvPr/>
        </p:nvSpPr>
        <p:spPr>
          <a:xfrm>
            <a:off x="5040524" y="2192405"/>
            <a:ext cx="716692" cy="733426"/>
          </a:xfrm>
          <a:prstGeom prst="roundRect">
            <a:avLst>
              <a:gd name="adj" fmla="val 67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96720E6A-FB73-412C-8B36-3E03C15AFF51}"/>
              </a:ext>
            </a:extLst>
          </p:cNvPr>
          <p:cNvSpPr/>
          <p:nvPr/>
        </p:nvSpPr>
        <p:spPr>
          <a:xfrm>
            <a:off x="5204752" y="2604482"/>
            <a:ext cx="716692" cy="733426"/>
          </a:xfrm>
          <a:prstGeom prst="roundRect">
            <a:avLst>
              <a:gd name="adj" fmla="val 81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D2364FD-DFFD-496A-9359-2B28CAF5C6C9}"/>
              </a:ext>
            </a:extLst>
          </p:cNvPr>
          <p:cNvSpPr/>
          <p:nvPr/>
        </p:nvSpPr>
        <p:spPr>
          <a:xfrm>
            <a:off x="6583407" y="2202391"/>
            <a:ext cx="716692" cy="1145503"/>
          </a:xfrm>
          <a:prstGeom prst="roundRect">
            <a:avLst>
              <a:gd name="adj" fmla="val 816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执行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96580F27-C459-42C1-A6E7-BD9AEB9595BF}"/>
              </a:ext>
            </a:extLst>
          </p:cNvPr>
          <p:cNvSpPr/>
          <p:nvPr/>
        </p:nvSpPr>
        <p:spPr>
          <a:xfrm>
            <a:off x="4022770" y="2805010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数据包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2560D44-9923-4D1A-B404-1AF643662F97}"/>
              </a:ext>
            </a:extLst>
          </p:cNvPr>
          <p:cNvSpPr txBox="1"/>
          <p:nvPr/>
        </p:nvSpPr>
        <p:spPr>
          <a:xfrm>
            <a:off x="4767643" y="16996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数据平面流水线示意</a:t>
            </a: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C97C6A7A-2276-4BC6-AAF5-C9114BFE71C3}"/>
              </a:ext>
            </a:extLst>
          </p:cNvPr>
          <p:cNvSpPr/>
          <p:nvPr/>
        </p:nvSpPr>
        <p:spPr>
          <a:xfrm>
            <a:off x="5195638" y="298165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数据包</a:t>
            </a: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B4945E89-C0F8-49B2-8017-EA755A1130DD}"/>
              </a:ext>
            </a:extLst>
          </p:cNvPr>
          <p:cNvSpPr/>
          <p:nvPr/>
        </p:nvSpPr>
        <p:spPr>
          <a:xfrm>
            <a:off x="7440737" y="22071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上报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C0103CF-6A39-4C1B-9258-D56BC952D9D0}"/>
              </a:ext>
            </a:extLst>
          </p:cNvPr>
          <p:cNvSpPr/>
          <p:nvPr/>
        </p:nvSpPr>
        <p:spPr>
          <a:xfrm>
            <a:off x="7440737" y="264838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转发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FD68E0EB-8E06-4AE6-869E-5873225A8FE8}"/>
              </a:ext>
            </a:extLst>
          </p:cNvPr>
          <p:cNvSpPr/>
          <p:nvPr/>
        </p:nvSpPr>
        <p:spPr>
          <a:xfrm>
            <a:off x="7435720" y="309439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丢弃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6757F5C9-F4E8-4250-95A6-8110A4283341}"/>
              </a:ext>
            </a:extLst>
          </p:cNvPr>
          <p:cNvSpPr/>
          <p:nvPr/>
        </p:nvSpPr>
        <p:spPr>
          <a:xfrm>
            <a:off x="5397090" y="4432277"/>
            <a:ext cx="716692" cy="733426"/>
          </a:xfrm>
          <a:prstGeom prst="roundRect">
            <a:avLst>
              <a:gd name="adj" fmla="val 67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2FB4B41B-8C48-42AB-82FA-C8665F1C26BC}"/>
              </a:ext>
            </a:extLst>
          </p:cNvPr>
          <p:cNvSpPr/>
          <p:nvPr/>
        </p:nvSpPr>
        <p:spPr>
          <a:xfrm>
            <a:off x="5561318" y="4844354"/>
            <a:ext cx="716692" cy="733426"/>
          </a:xfrm>
          <a:prstGeom prst="roundRect">
            <a:avLst>
              <a:gd name="adj" fmla="val 81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流表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AB900BE5-FDD0-426C-892D-ECC6D8633EE4}"/>
              </a:ext>
            </a:extLst>
          </p:cNvPr>
          <p:cNvSpPr/>
          <p:nvPr/>
        </p:nvSpPr>
        <p:spPr>
          <a:xfrm>
            <a:off x="5742213" y="4432277"/>
            <a:ext cx="716692" cy="1145503"/>
          </a:xfrm>
          <a:prstGeom prst="roundRect">
            <a:avLst>
              <a:gd name="adj" fmla="val 816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离线转发算法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B2238B3-DDB2-45E2-92B9-E85EBEE5A2D6}"/>
              </a:ext>
            </a:extLst>
          </p:cNvPr>
          <p:cNvSpPr txBox="1"/>
          <p:nvPr/>
        </p:nvSpPr>
        <p:spPr>
          <a:xfrm>
            <a:off x="5191807" y="40269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溢出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2E793BC3-F280-40BD-AD38-E2D5004E098A}"/>
              </a:ext>
            </a:extLst>
          </p:cNvPr>
          <p:cNvSpPr/>
          <p:nvPr/>
        </p:nvSpPr>
        <p:spPr>
          <a:xfrm>
            <a:off x="6615904" y="4432277"/>
            <a:ext cx="716692" cy="1145503"/>
          </a:xfrm>
          <a:prstGeom prst="roundRect">
            <a:avLst>
              <a:gd name="adj" fmla="val 816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执行</a:t>
            </a: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303D66-1D86-4C7A-8689-2CC952092FAB}"/>
              </a:ext>
            </a:extLst>
          </p:cNvPr>
          <p:cNvSpPr/>
          <p:nvPr/>
        </p:nvSpPr>
        <p:spPr>
          <a:xfrm>
            <a:off x="7538161" y="442212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上报</a:t>
            </a:r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65593CC1-E59D-4873-9C51-D2265634F28F}"/>
              </a:ext>
            </a:extLst>
          </p:cNvPr>
          <p:cNvSpPr/>
          <p:nvPr/>
        </p:nvSpPr>
        <p:spPr>
          <a:xfrm>
            <a:off x="7538161" y="48633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转发</a:t>
            </a:r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E47ACC3A-0A1F-48FC-90E1-BB9D6F47DAC6}"/>
              </a:ext>
            </a:extLst>
          </p:cNvPr>
          <p:cNvSpPr/>
          <p:nvPr/>
        </p:nvSpPr>
        <p:spPr>
          <a:xfrm>
            <a:off x="7533144" y="530939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丢弃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AB959C27-C630-43DA-91F4-918182C3523C}"/>
              </a:ext>
            </a:extLst>
          </p:cNvPr>
          <p:cNvSpPr txBox="1"/>
          <p:nvPr/>
        </p:nvSpPr>
        <p:spPr>
          <a:xfrm>
            <a:off x="4843092" y="37522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改进方式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9CE6AC84-374B-4787-8756-B2C9710AB2E5}"/>
              </a:ext>
            </a:extLst>
          </p:cNvPr>
          <p:cNvSpPr/>
          <p:nvPr/>
        </p:nvSpPr>
        <p:spPr>
          <a:xfrm>
            <a:off x="3811778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数据包</a:t>
            </a:r>
          </a:p>
        </p:txBody>
      </p:sp>
    </p:spTree>
    <p:extLst>
      <p:ext uri="{BB962C8B-B14F-4D97-AF65-F5344CB8AC3E}">
        <p14:creationId xmlns:p14="http://schemas.microsoft.com/office/powerpoint/2010/main" val="159744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12708 0.02454 " pathEditMode="relative" rAng="0" ptsTypes="AA">
                                      <p:cBhvr>
                                        <p:cTn id="13" dur="11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7037E-6 L 0.15069 -0.00648 " pathEditMode="relative" rAng="0" ptsTypes="AA">
                                      <p:cBhvr>
                                        <p:cTn id="23" dur="1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69 -0.00648 L 0.30243 -0.15208 " pathEditMode="relative" rAng="0" ptsTypes="AA">
                                      <p:cBhvr>
                                        <p:cTn id="43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87" y="-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48148E-6 L -0.07691 -0.00093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46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783 0.00093 " pathEditMode="relative" rAng="0" ptsTypes="AA">
                                      <p:cBhvr>
                                        <p:cTn id="8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4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0.0783 0.05393 " pathEditMode="relative" rAng="0" ptsTypes="AA">
                                      <p:cBhvr>
                                        <p:cTn id="10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354 0.06481 L 0.21094 0.07847 " pathEditMode="relative" rAng="0" ptsTypes="AA">
                                      <p:cBhvr>
                                        <p:cTn id="106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67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94 0.07847 L 0.3033 0.03426 " pathEditMode="relative" rAng="0" ptsTypes="AA">
                                      <p:cBhvr>
                                        <p:cTn id="115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3 0.03426 L 0.47986 -0.00394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4" grpId="1" animBg="1"/>
      <p:bldP spid="94" grpId="2" animBg="1"/>
      <p:bldP spid="96" grpId="0" animBg="1"/>
      <p:bldP spid="96" grpId="1" animBg="1"/>
      <p:bldP spid="96" grpId="2" animBg="1"/>
      <p:bldP spid="97" grpId="0" animBg="1"/>
      <p:bldP spid="100" grpId="0" animBg="1"/>
      <p:bldP spid="101" grpId="0" animBg="1"/>
      <p:bldP spid="102" grpId="0" animBg="1"/>
      <p:bldP spid="102" grpId="1" animBg="1"/>
      <p:bldP spid="103" grpId="0" animBg="1"/>
      <p:bldP spid="103" grpId="1" animBg="1"/>
      <p:bldP spid="104" grpId="0" animBg="1"/>
      <p:bldP spid="105" grpId="0"/>
      <p:bldP spid="106" grpId="0" animBg="1"/>
      <p:bldP spid="107" grpId="0" animBg="1"/>
      <p:bldP spid="108" grpId="0" animBg="1"/>
      <p:bldP spid="109" grpId="0" animBg="1"/>
      <p:bldP spid="110" grpId="0"/>
      <p:bldP spid="111" grpId="0" animBg="1"/>
      <p:bldP spid="111" grpId="1" animBg="1"/>
      <p:bldP spid="111" grpId="2" animBg="1"/>
      <p:bldP spid="111" grpId="3" animBg="1"/>
      <p:bldP spid="111" grpId="4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799997" y="16819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流表共享策略：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9ED050BB-E729-401F-A767-FC8AC50C5412}"/>
              </a:ext>
            </a:extLst>
          </p:cNvPr>
          <p:cNvSpPr txBox="1"/>
          <p:nvPr/>
        </p:nvSpPr>
        <p:spPr>
          <a:xfrm>
            <a:off x="1244757" y="232390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数据平面改进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02EF922-176A-4002-8CAC-1D23E909DF42}"/>
              </a:ext>
            </a:extLst>
          </p:cNvPr>
          <p:cNvSpPr txBox="1"/>
          <p:nvPr/>
        </p:nvSpPr>
        <p:spPr>
          <a:xfrm>
            <a:off x="1611037" y="2773333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改动简单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46DFFD9D-7B5A-41C6-9F01-1A4C554FDC9C}"/>
              </a:ext>
            </a:extLst>
          </p:cNvPr>
          <p:cNvSpPr txBox="1"/>
          <p:nvPr/>
        </p:nvSpPr>
        <p:spPr>
          <a:xfrm>
            <a:off x="1619350" y="322276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保证性能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2C14E2BD-DC14-4BAD-80A7-BF7865A81707}"/>
              </a:ext>
            </a:extLst>
          </p:cNvPr>
          <p:cNvSpPr txBox="1"/>
          <p:nvPr/>
        </p:nvSpPr>
        <p:spPr>
          <a:xfrm>
            <a:off x="1619350" y="367464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2.1 </a:t>
            </a:r>
            <a:r>
              <a:rPr lang="zh-CN" altLang="en-US" dirty="0">
                <a:solidFill>
                  <a:srgbClr val="C00000"/>
                </a:solidFill>
              </a:rPr>
              <a:t>兼容性高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E27294-FC00-4D71-85B9-FDF97231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495" y="1456151"/>
            <a:ext cx="4642089" cy="33275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41531AC-F389-494F-9A6D-FE0CDFA81653}"/>
              </a:ext>
            </a:extLst>
          </p:cNvPr>
          <p:cNvSpPr txBox="1"/>
          <p:nvPr/>
        </p:nvSpPr>
        <p:spPr>
          <a:xfrm>
            <a:off x="4081751" y="2590935"/>
            <a:ext cx="500458" cy="3385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桶</a:t>
            </a:r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A1B9426-C012-47DC-8AB0-4E48D2BF5900}"/>
              </a:ext>
            </a:extLst>
          </p:cNvPr>
          <p:cNvSpPr txBox="1"/>
          <p:nvPr/>
        </p:nvSpPr>
        <p:spPr>
          <a:xfrm>
            <a:off x="4081751" y="3191603"/>
            <a:ext cx="500458" cy="3385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桶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132D0B9-804B-43FD-A4BB-F5D6B5CC9C5D}"/>
              </a:ext>
            </a:extLst>
          </p:cNvPr>
          <p:cNvSpPr txBox="1"/>
          <p:nvPr/>
        </p:nvSpPr>
        <p:spPr>
          <a:xfrm>
            <a:off x="4071542" y="4200162"/>
            <a:ext cx="543739" cy="33855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桶</a:t>
            </a:r>
            <a:r>
              <a:rPr lang="en-US" altLang="zh-CN" sz="1600" dirty="0"/>
              <a:t>N</a:t>
            </a:r>
            <a:endParaRPr lang="zh-CN" altLang="en-US" sz="1600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5DD0A815-0D03-47AC-A25F-52AAB4E2CB8D}"/>
              </a:ext>
            </a:extLst>
          </p:cNvPr>
          <p:cNvSpPr txBox="1"/>
          <p:nvPr/>
        </p:nvSpPr>
        <p:spPr>
          <a:xfrm>
            <a:off x="6049039" y="2614125"/>
            <a:ext cx="698529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out=0</a:t>
            </a:r>
            <a:endParaRPr lang="zh-CN" altLang="en-US" sz="1400" dirty="0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B80FCBF-38F1-48C9-BBD6-017F06FE8A1A}"/>
              </a:ext>
            </a:extLst>
          </p:cNvPr>
          <p:cNvSpPr txBox="1"/>
          <p:nvPr/>
        </p:nvSpPr>
        <p:spPr>
          <a:xfrm>
            <a:off x="6049039" y="3222868"/>
            <a:ext cx="698529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out=1</a:t>
            </a:r>
            <a:endParaRPr lang="zh-CN" altLang="en-US" sz="1400" dirty="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0B0EC4C-35D2-4A4D-AA6C-F533D386EA0C}"/>
              </a:ext>
            </a:extLst>
          </p:cNvPr>
          <p:cNvSpPr txBox="1"/>
          <p:nvPr/>
        </p:nvSpPr>
        <p:spPr>
          <a:xfrm>
            <a:off x="5999481" y="4215550"/>
            <a:ext cx="748088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控制器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331CDFD-CD85-46FC-B10E-70C915E881AA}"/>
              </a:ext>
            </a:extLst>
          </p:cNvPr>
          <p:cNvSpPr txBox="1"/>
          <p:nvPr/>
        </p:nvSpPr>
        <p:spPr>
          <a:xfrm>
            <a:off x="5100366" y="2621712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Q=1</a:t>
            </a:r>
            <a:endParaRPr lang="zh-CN" altLang="en-US" sz="14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BEEB507D-E53A-4998-AAE3-9330BFF0958D}"/>
              </a:ext>
            </a:extLst>
          </p:cNvPr>
          <p:cNvSpPr txBox="1"/>
          <p:nvPr/>
        </p:nvSpPr>
        <p:spPr>
          <a:xfrm>
            <a:off x="5100366" y="3222380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Q=1</a:t>
            </a:r>
            <a:endParaRPr lang="zh-CN" altLang="en-US" sz="14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F3555579-38C1-484E-88EC-628887ABAC36}"/>
              </a:ext>
            </a:extLst>
          </p:cNvPr>
          <p:cNvSpPr txBox="1"/>
          <p:nvPr/>
        </p:nvSpPr>
        <p:spPr>
          <a:xfrm>
            <a:off x="5094825" y="4230347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Q=1</a:t>
            </a:r>
            <a:endParaRPr lang="zh-CN" altLang="en-US" sz="1400" dirty="0"/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049D3C78-C037-40B4-AD59-72FDD5B4F393}"/>
              </a:ext>
            </a:extLst>
          </p:cNvPr>
          <p:cNvSpPr txBox="1"/>
          <p:nvPr/>
        </p:nvSpPr>
        <p:spPr>
          <a:xfrm>
            <a:off x="5090597" y="2629365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Q=0</a:t>
            </a:r>
            <a:endParaRPr lang="zh-CN" altLang="en-US" sz="140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7F061C97-60A5-44C5-8EC9-C260897F549C}"/>
              </a:ext>
            </a:extLst>
          </p:cNvPr>
          <p:cNvSpPr txBox="1"/>
          <p:nvPr/>
        </p:nvSpPr>
        <p:spPr>
          <a:xfrm>
            <a:off x="5090597" y="3230033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Q=0</a:t>
            </a:r>
            <a:endParaRPr lang="zh-CN" altLang="en-US" sz="1400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F6821C9-A487-4D98-8121-462D84152C82}"/>
              </a:ext>
            </a:extLst>
          </p:cNvPr>
          <p:cNvSpPr txBox="1"/>
          <p:nvPr/>
        </p:nvSpPr>
        <p:spPr>
          <a:xfrm>
            <a:off x="5085056" y="4238000"/>
            <a:ext cx="585984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Q=1</a:t>
            </a:r>
            <a:endParaRPr lang="zh-CN" altLang="en-US" sz="14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A3B22D42-93B3-4C12-968E-803B65D018C2}"/>
              </a:ext>
            </a:extLst>
          </p:cNvPr>
          <p:cNvSpPr txBox="1"/>
          <p:nvPr/>
        </p:nvSpPr>
        <p:spPr>
          <a:xfrm>
            <a:off x="7175443" y="2123850"/>
            <a:ext cx="936813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HASH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8785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8" grpId="0" animBg="1"/>
      <p:bldP spid="99" grpId="0" animBg="1"/>
      <p:bldP spid="115" grpId="0" animBg="1"/>
      <p:bldP spid="116" grpId="0" animBg="1"/>
      <p:bldP spid="117" grpId="0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0BE70654-F98E-475E-9C56-098D76601AC8}"/>
              </a:ext>
            </a:extLst>
          </p:cNvPr>
          <p:cNvSpPr/>
          <p:nvPr/>
        </p:nvSpPr>
        <p:spPr>
          <a:xfrm>
            <a:off x="2918519" y="1675957"/>
            <a:ext cx="1629067" cy="36933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控制器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68BE8995-A816-4EF6-8692-6721F20AD58A}"/>
              </a:ext>
            </a:extLst>
          </p:cNvPr>
          <p:cNvSpPr txBox="1"/>
          <p:nvPr/>
        </p:nvSpPr>
        <p:spPr>
          <a:xfrm>
            <a:off x="785555" y="162109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流表资源共享</a:t>
            </a:r>
            <a:r>
              <a:rPr lang="en-US" altLang="zh-CN" dirty="0">
                <a:solidFill>
                  <a:srgbClr val="C00000"/>
                </a:solidFill>
              </a:rPr>
              <a:t>(FTS)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4D5038E-E4E9-4F33-A742-70EC2AD324A5}"/>
              </a:ext>
            </a:extLst>
          </p:cNvPr>
          <p:cNvSpPr/>
          <p:nvPr/>
        </p:nvSpPr>
        <p:spPr>
          <a:xfrm>
            <a:off x="3217780" y="3281694"/>
            <a:ext cx="763093" cy="701026"/>
          </a:xfrm>
          <a:prstGeom prst="ellipse">
            <a:avLst/>
          </a:prstGeom>
          <a:solidFill>
            <a:srgbClr val="F8CAB6"/>
          </a:solidFill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2</a:t>
            </a:r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3ED0A50F-3D84-458E-8690-844547103E3B}"/>
              </a:ext>
            </a:extLst>
          </p:cNvPr>
          <p:cNvSpPr/>
          <p:nvPr/>
        </p:nvSpPr>
        <p:spPr>
          <a:xfrm>
            <a:off x="2512842" y="4860685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3</a:t>
            </a:r>
            <a:endParaRPr lang="zh-CN" altLang="en-US" dirty="0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0B2E07A9-2C4E-4118-AACB-83FA23322AF3}"/>
              </a:ext>
            </a:extLst>
          </p:cNvPr>
          <p:cNvSpPr/>
          <p:nvPr/>
        </p:nvSpPr>
        <p:spPr>
          <a:xfrm>
            <a:off x="1752657" y="3277540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1</a:t>
            </a:r>
            <a:endParaRPr lang="zh-CN" altLang="en-US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7CE5475B-5772-491C-B4C9-5D56D76A6302}"/>
              </a:ext>
            </a:extLst>
          </p:cNvPr>
          <p:cNvSpPr/>
          <p:nvPr/>
        </p:nvSpPr>
        <p:spPr>
          <a:xfrm>
            <a:off x="4039504" y="4867571"/>
            <a:ext cx="763093" cy="701026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r>
              <a:rPr lang="en-US" altLang="zh-CN" sz="1400" dirty="0"/>
              <a:t>4</a:t>
            </a:r>
            <a:endParaRPr lang="zh-CN" altLang="en-US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C041628-109C-481D-9452-D32C930C6599}"/>
              </a:ext>
            </a:extLst>
          </p:cNvPr>
          <p:cNvCxnSpPr>
            <a:stCxn id="99" idx="6"/>
            <a:endCxn id="2" idx="2"/>
          </p:cNvCxnSpPr>
          <p:nvPr/>
        </p:nvCxnSpPr>
        <p:spPr>
          <a:xfrm>
            <a:off x="2515750" y="3628053"/>
            <a:ext cx="702030" cy="4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37BB134-E585-476A-9DA1-50E68FC59072}"/>
              </a:ext>
            </a:extLst>
          </p:cNvPr>
          <p:cNvCxnSpPr>
            <a:cxnSpLocks/>
          </p:cNvCxnSpPr>
          <p:nvPr/>
        </p:nvCxnSpPr>
        <p:spPr>
          <a:xfrm flipV="1">
            <a:off x="3061167" y="3975834"/>
            <a:ext cx="406356" cy="9244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E55FEDC-218D-4059-A70A-EDAAEB028034}"/>
              </a:ext>
            </a:extLst>
          </p:cNvPr>
          <p:cNvCxnSpPr>
            <a:cxnSpLocks/>
          </p:cNvCxnSpPr>
          <p:nvPr/>
        </p:nvCxnSpPr>
        <p:spPr>
          <a:xfrm>
            <a:off x="3765362" y="3947751"/>
            <a:ext cx="485943" cy="9525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3F5FC22-B801-4311-8EAB-7BD722F24DEB}"/>
              </a:ext>
            </a:extLst>
          </p:cNvPr>
          <p:cNvCxnSpPr>
            <a:cxnSpLocks/>
            <a:stCxn id="98" idx="6"/>
            <a:endCxn id="100" idx="2"/>
          </p:cNvCxnSpPr>
          <p:nvPr/>
        </p:nvCxnSpPr>
        <p:spPr>
          <a:xfrm>
            <a:off x="3275935" y="5211198"/>
            <a:ext cx="763569" cy="68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图片 101">
            <a:extLst>
              <a:ext uri="{FF2B5EF4-FFF2-40B4-BE49-F238E27FC236}">
                <a16:creationId xmlns:a16="http://schemas.microsoft.com/office/drawing/2014/main" id="{5497BF60-E27D-4B5A-AE68-7D271955B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707" y="1774927"/>
            <a:ext cx="2906712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BDE4622-9632-4EC0-8DE2-36C12F6ABEEA}"/>
              </a:ext>
            </a:extLst>
          </p:cNvPr>
          <p:cNvCxnSpPr>
            <a:cxnSpLocks/>
          </p:cNvCxnSpPr>
          <p:nvPr/>
        </p:nvCxnSpPr>
        <p:spPr>
          <a:xfrm flipV="1">
            <a:off x="3659294" y="2049254"/>
            <a:ext cx="119388" cy="107082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F3A67A59-E1D3-4F69-981F-D5E24652ADF5}"/>
              </a:ext>
            </a:extLst>
          </p:cNvPr>
          <p:cNvSpPr/>
          <p:nvPr/>
        </p:nvSpPr>
        <p:spPr>
          <a:xfrm>
            <a:off x="11001290" y="39252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Packet-in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207D645-ECFD-4337-AD24-8487AF0A00B7}"/>
              </a:ext>
            </a:extLst>
          </p:cNvPr>
          <p:cNvSpPr/>
          <p:nvPr/>
        </p:nvSpPr>
        <p:spPr>
          <a:xfrm>
            <a:off x="10196600" y="326622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solidFill>
                  <a:schemeClr val="tx1"/>
                </a:solidFill>
              </a:rPr>
              <a:t>Flow mod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93AE6F6-E8C9-4ECF-901B-65711C2594C0}"/>
              </a:ext>
            </a:extLst>
          </p:cNvPr>
          <p:cNvGrpSpPr/>
          <p:nvPr/>
        </p:nvGrpSpPr>
        <p:grpSpPr>
          <a:xfrm>
            <a:off x="5911300" y="3883124"/>
            <a:ext cx="2053525" cy="534078"/>
            <a:chOff x="5907205" y="3893982"/>
            <a:chExt cx="2053525" cy="534078"/>
          </a:xfrm>
        </p:grpSpPr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C1A68AE5-E731-4B74-A341-544E604D13CB}"/>
                </a:ext>
              </a:extLst>
            </p:cNvPr>
            <p:cNvSpPr txBox="1"/>
            <p:nvPr/>
          </p:nvSpPr>
          <p:spPr>
            <a:xfrm>
              <a:off x="5907205" y="3904840"/>
              <a:ext cx="7665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100</a:t>
              </a:r>
              <a:endParaRPr lang="zh-CN" altLang="en-US" sz="2800" dirty="0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21A8347-51CC-44A5-AE18-2B9CCF0F3A87}"/>
                </a:ext>
              </a:extLst>
            </p:cNvPr>
            <p:cNvSpPr txBox="1"/>
            <p:nvPr/>
          </p:nvSpPr>
          <p:spPr>
            <a:xfrm>
              <a:off x="7391343" y="3893982"/>
              <a:ext cx="5693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/>
                <a:t>S4</a:t>
              </a:r>
              <a:endParaRPr lang="zh-CN" altLang="en-US" sz="2800" dirty="0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1700F4E-BB6C-483F-8E9A-7EDBD0873834}"/>
              </a:ext>
            </a:extLst>
          </p:cNvPr>
          <p:cNvGrpSpPr/>
          <p:nvPr/>
        </p:nvGrpSpPr>
        <p:grpSpPr>
          <a:xfrm>
            <a:off x="840630" y="3718603"/>
            <a:ext cx="729755" cy="514461"/>
            <a:chOff x="763940" y="3947751"/>
            <a:chExt cx="729755" cy="514461"/>
          </a:xfrm>
        </p:grpSpPr>
        <p:pic>
          <p:nvPicPr>
            <p:cNvPr id="110" name="图片 109">
              <a:extLst>
                <a:ext uri="{FF2B5EF4-FFF2-40B4-BE49-F238E27FC236}">
                  <a16:creationId xmlns:a16="http://schemas.microsoft.com/office/drawing/2014/main" id="{4C33D9DF-3AFA-4F85-96E5-B1462FE38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41" y="3947751"/>
              <a:ext cx="657754" cy="46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44DECF0F-970D-47E5-8E21-4E0CD3AFA3CB}"/>
                </a:ext>
              </a:extLst>
            </p:cNvPr>
            <p:cNvSpPr txBox="1"/>
            <p:nvPr/>
          </p:nvSpPr>
          <p:spPr>
            <a:xfrm>
              <a:off x="763940" y="4123658"/>
              <a:ext cx="5164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111</a:t>
              </a:r>
              <a:endParaRPr lang="zh-CN" altLang="en-US" sz="1600" dirty="0"/>
            </a:p>
          </p:txBody>
        </p:sp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id="{B523B9E3-2E76-4ADD-9728-82075DD32489}"/>
              </a:ext>
            </a:extLst>
          </p:cNvPr>
          <p:cNvSpPr/>
          <p:nvPr/>
        </p:nvSpPr>
        <p:spPr>
          <a:xfrm>
            <a:off x="5562600" y="2432253"/>
            <a:ext cx="2679740" cy="1926387"/>
          </a:xfrm>
          <a:prstGeom prst="rect">
            <a:avLst/>
          </a:prstGeom>
          <a:solidFill>
            <a:srgbClr val="DD462F">
              <a:alpha val="37000"/>
            </a:srgb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BC78644B-3916-4189-8A85-EBC3B20D8555}"/>
              </a:ext>
            </a:extLst>
          </p:cNvPr>
          <p:cNvSpPr/>
          <p:nvPr/>
        </p:nvSpPr>
        <p:spPr>
          <a:xfrm>
            <a:off x="3673188" y="204528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solidFill>
                  <a:schemeClr val="tx1"/>
                </a:solidFill>
              </a:rPr>
              <a:t>Flow mod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F419482A-22E0-4F7E-AFC3-9CE27A4EB17E}"/>
              </a:ext>
            </a:extLst>
          </p:cNvPr>
          <p:cNvSpPr/>
          <p:nvPr/>
        </p:nvSpPr>
        <p:spPr>
          <a:xfrm>
            <a:off x="10375462" y="204528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信令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653EBBCB-8222-4102-8A06-2CF581E318C5}"/>
              </a:ext>
            </a:extLst>
          </p:cNvPr>
          <p:cNvSpPr txBox="1"/>
          <p:nvPr/>
        </p:nvSpPr>
        <p:spPr>
          <a:xfrm>
            <a:off x="3814320" y="30650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溢出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9946A96-32F9-4B76-8FAE-47458C205AEF}"/>
              </a:ext>
            </a:extLst>
          </p:cNvPr>
          <p:cNvGrpSpPr/>
          <p:nvPr/>
        </p:nvGrpSpPr>
        <p:grpSpPr>
          <a:xfrm>
            <a:off x="5211233" y="4990904"/>
            <a:ext cx="1302808" cy="358762"/>
            <a:chOff x="5445125" y="5071597"/>
            <a:chExt cx="900126" cy="358762"/>
          </a:xfrm>
        </p:grpSpPr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1B447481-5752-425C-9201-D9C0E27EE8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125" y="5084429"/>
              <a:ext cx="895865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788106BD-9B58-4FB8-B904-E8F734E06AA8}"/>
                </a:ext>
              </a:extLst>
            </p:cNvPr>
            <p:cNvCxnSpPr>
              <a:cxnSpLocks/>
            </p:cNvCxnSpPr>
            <p:nvPr/>
          </p:nvCxnSpPr>
          <p:spPr>
            <a:xfrm>
              <a:off x="5445125" y="5423303"/>
              <a:ext cx="89556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F41C791A-716C-4486-A334-ED6180FB6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125" y="5074485"/>
              <a:ext cx="0" cy="3488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B7352A94-BE2D-4D46-B8FC-703166857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5251" y="5071597"/>
              <a:ext cx="0" cy="358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31F758EF-1576-48BD-9BDC-461C16697330}"/>
              </a:ext>
            </a:extLst>
          </p:cNvPr>
          <p:cNvSpPr txBox="1"/>
          <p:nvPr/>
        </p:nvSpPr>
        <p:spPr>
          <a:xfrm>
            <a:off x="5229755" y="5020074"/>
            <a:ext cx="1259158" cy="307777"/>
          </a:xfrm>
          <a:prstGeom prst="rect">
            <a:avLst/>
          </a:prstGeom>
          <a:solidFill>
            <a:srgbClr val="F8CAB6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哈希选路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A314AD55-2110-421F-84E2-835115B4C6B9}"/>
              </a:ext>
            </a:extLst>
          </p:cNvPr>
          <p:cNvSpPr txBox="1"/>
          <p:nvPr/>
        </p:nvSpPr>
        <p:spPr>
          <a:xfrm>
            <a:off x="6539170" y="4983535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Hash(</a:t>
            </a:r>
            <a:r>
              <a:rPr lang="en-US" altLang="zh-CN" dirty="0">
                <a:highlight>
                  <a:srgbClr val="F8CAB6"/>
                </a:highlight>
              </a:rPr>
              <a:t>111</a:t>
            </a:r>
            <a:r>
              <a:rPr lang="en-US" altLang="zh-CN" dirty="0"/>
              <a:t>) = port4</a:t>
            </a:r>
            <a:endParaRPr lang="zh-CN" altLang="en-US" dirty="0"/>
          </a:p>
        </p:txBody>
      </p:sp>
      <p:cxnSp>
        <p:nvCxnSpPr>
          <p:cNvPr id="130" name="直接连接符 129">
            <a:extLst>
              <a:ext uri="{FF2B5EF4-FFF2-40B4-BE49-F238E27FC236}">
                <a16:creationId xmlns:a16="http://schemas.microsoft.com/office/drawing/2014/main" id="{383138D9-8D6A-4A10-8F9E-9D893F121B04}"/>
              </a:ext>
            </a:extLst>
          </p:cNvPr>
          <p:cNvCxnSpPr>
            <a:cxnSpLocks/>
          </p:cNvCxnSpPr>
          <p:nvPr/>
        </p:nvCxnSpPr>
        <p:spPr>
          <a:xfrm flipH="1" flipV="1">
            <a:off x="3873057" y="2049256"/>
            <a:ext cx="128447" cy="101581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524EB84B-E9E8-4ACF-84BF-B06AF598A5CB}"/>
              </a:ext>
            </a:extLst>
          </p:cNvPr>
          <p:cNvCxnSpPr>
            <a:cxnSpLocks/>
          </p:cNvCxnSpPr>
          <p:nvPr/>
        </p:nvCxnSpPr>
        <p:spPr>
          <a:xfrm flipH="1" flipV="1">
            <a:off x="4089268" y="3439845"/>
            <a:ext cx="215510" cy="128669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42269B03-DE5E-4CA0-AF18-CCBAAE2C8BAA}"/>
              </a:ext>
            </a:extLst>
          </p:cNvPr>
          <p:cNvSpPr/>
          <p:nvPr/>
        </p:nvSpPr>
        <p:spPr>
          <a:xfrm>
            <a:off x="4173383" y="459907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Packet-in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07671307-00F1-4576-9AB1-7EBD3D271939}"/>
              </a:ext>
            </a:extLst>
          </p:cNvPr>
          <p:cNvSpPr/>
          <p:nvPr/>
        </p:nvSpPr>
        <p:spPr>
          <a:xfrm>
            <a:off x="3673488" y="20438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00" dirty="0">
                <a:solidFill>
                  <a:schemeClr val="tx1"/>
                </a:solidFill>
              </a:rPr>
              <a:t>Flow mod</a:t>
            </a:r>
            <a:endParaRPr lang="zh-CN" altLang="en-US" sz="1300" dirty="0">
              <a:solidFill>
                <a:schemeClr val="tx1"/>
              </a:solidFill>
            </a:endParaRP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E8CEF21E-A4DA-4C19-B313-7F07F3E90EEA}"/>
              </a:ext>
            </a:extLst>
          </p:cNvPr>
          <p:cNvGrpSpPr/>
          <p:nvPr/>
        </p:nvGrpSpPr>
        <p:grpSpPr>
          <a:xfrm>
            <a:off x="5211233" y="5677834"/>
            <a:ext cx="1302808" cy="358762"/>
            <a:chOff x="5445125" y="5071597"/>
            <a:chExt cx="900126" cy="358762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2F78B0D1-BABE-4B05-9F93-1FE87EDC2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125" y="5084429"/>
              <a:ext cx="895865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451A8015-6515-4C69-BFB3-AD66DEE07AB5}"/>
                </a:ext>
              </a:extLst>
            </p:cNvPr>
            <p:cNvCxnSpPr>
              <a:cxnSpLocks/>
            </p:cNvCxnSpPr>
            <p:nvPr/>
          </p:nvCxnSpPr>
          <p:spPr>
            <a:xfrm>
              <a:off x="5445125" y="5423303"/>
              <a:ext cx="89556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CFE3F27E-A29E-41EA-AA30-3C360DE21F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125" y="5074485"/>
              <a:ext cx="0" cy="3488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D53AED85-B5C8-45FE-BA50-F418D606D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5251" y="5071597"/>
              <a:ext cx="0" cy="3587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文本框 138">
            <a:extLst>
              <a:ext uri="{FF2B5EF4-FFF2-40B4-BE49-F238E27FC236}">
                <a16:creationId xmlns:a16="http://schemas.microsoft.com/office/drawing/2014/main" id="{343B1576-5B5A-44F4-B8AA-5800CDC4E5A2}"/>
              </a:ext>
            </a:extLst>
          </p:cNvPr>
          <p:cNvSpPr txBox="1"/>
          <p:nvPr/>
        </p:nvSpPr>
        <p:spPr>
          <a:xfrm>
            <a:off x="5229755" y="5707004"/>
            <a:ext cx="1259158" cy="307777"/>
          </a:xfrm>
          <a:prstGeom prst="rect">
            <a:avLst/>
          </a:prstGeom>
          <a:solidFill>
            <a:srgbClr val="F8CAB6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  路由规则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BDDB618C-9AFE-4C8A-9C68-13C45E80FCE9}"/>
              </a:ext>
            </a:extLst>
          </p:cNvPr>
          <p:cNvSpPr txBox="1"/>
          <p:nvPr/>
        </p:nvSpPr>
        <p:spPr>
          <a:xfrm>
            <a:off x="6539170" y="5670465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8CAB6"/>
                </a:highlight>
              </a:rPr>
              <a:t>flow111</a:t>
            </a:r>
            <a:r>
              <a:rPr lang="en-US" altLang="zh-CN" dirty="0"/>
              <a:t> to S</a:t>
            </a:r>
            <a:r>
              <a:rPr lang="en-US" altLang="zh-CN" sz="1400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45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25052 0.001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3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3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3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30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052 0.00116 L 0.35 0.24977 " pathEditMode="relative" rAng="0" ptsTypes="AA">
                                      <p:cBhvr>
                                        <p:cTn id="46" dur="14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5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05347 -0.37777 " pathEditMode="relative" rAng="0" ptsTypes="AA">
                                      <p:cBhvr>
                                        <p:cTn id="55" dur="16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5468 0.37246 " pathEditMode="relative" rAng="0" ptsTypes="AA">
                                      <p:cBhvr>
                                        <p:cTn id="81" dur="1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65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13143 0.37129 " pathEditMode="relative" rAng="0" ptsTypes="AA">
                                      <p:cBhvr>
                                        <p:cTn id="83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0" y="1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250"/>
                            </p:stCondLst>
                            <p:childTnLst>
                              <p:par>
                                <p:cTn id="9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 0.24977 L 0.17153 0.24977 " pathEditMode="relative" rAng="0" ptsTypes="AA">
                                      <p:cBhvr>
                                        <p:cTn id="91" dur="1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4" grpId="0" animBg="1"/>
      <p:bldP spid="114" grpId="1" animBg="1"/>
      <p:bldP spid="114" grpId="2" animBg="1"/>
      <p:bldP spid="128" grpId="0" animBg="1"/>
      <p:bldP spid="129" grpId="0"/>
      <p:bldP spid="113" grpId="0" animBg="1"/>
      <p:bldP spid="113" grpId="1" animBg="1"/>
      <p:bldP spid="113" grpId="2" animBg="1"/>
      <p:bldP spid="133" grpId="1" animBg="1"/>
      <p:bldP spid="133" grpId="2" animBg="1"/>
      <p:bldP spid="133" grpId="3" animBg="1"/>
      <p:bldP spid="139" grpId="0" animBg="1"/>
      <p:bldP spid="1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456573" y="173451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实验环境示意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9846468" y="-1278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0180100" y="38120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0178234" y="83967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0178234" y="1344306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474B40-62E2-43CB-9634-9FF1FA210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41" y="1590553"/>
            <a:ext cx="5810549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456573" y="17345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性能优化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9846468" y="-1278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0180100" y="38120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0178234" y="83967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0178234" y="1344306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2A1B87-9DF4-433E-8760-F84EC37A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56" y="1397726"/>
            <a:ext cx="6118855" cy="48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456573" y="173451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FTS</a:t>
            </a:r>
            <a:r>
              <a:rPr lang="zh-CN" altLang="en-US" dirty="0">
                <a:solidFill>
                  <a:srgbClr val="C00000"/>
                </a:solidFill>
              </a:rPr>
              <a:t>代价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9846468" y="-1278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0180100" y="38120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0178234" y="83967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0178234" y="1344306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14E9BE-895B-4EB9-AE57-53EED8498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633" y="1586849"/>
            <a:ext cx="6241753" cy="45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1</a:t>
            </a:r>
            <a:r>
              <a:rPr lang="zh-CN" altLang="en-US" sz="3200" dirty="0">
                <a:cs typeface="Segoe UI Light" panose="020B0502040204020203" pitchFamily="34" charset="0"/>
              </a:rPr>
              <a:t>：软件定义网络流表资源的可扩展性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456573" y="173451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FTS</a:t>
            </a:r>
            <a:r>
              <a:rPr lang="zh-CN" altLang="en-US" dirty="0">
                <a:solidFill>
                  <a:srgbClr val="C00000"/>
                </a:solidFill>
              </a:rPr>
              <a:t>代价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166B336-2121-4D16-A8AA-8D9ED05B54BB}"/>
              </a:ext>
            </a:extLst>
          </p:cNvPr>
          <p:cNvSpPr txBox="1"/>
          <p:nvPr/>
        </p:nvSpPr>
        <p:spPr>
          <a:xfrm>
            <a:off x="9846468" y="-12788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协议优化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BC801D3-3947-43A7-B728-FF2952AF877E}"/>
              </a:ext>
            </a:extLst>
          </p:cNvPr>
          <p:cNvSpPr txBox="1"/>
          <p:nvPr/>
        </p:nvSpPr>
        <p:spPr>
          <a:xfrm>
            <a:off x="10180100" y="381206"/>
            <a:ext cx="30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1.1 </a:t>
            </a:r>
            <a:r>
              <a:rPr lang="zh-CN" altLang="en-US" dirty="0">
                <a:solidFill>
                  <a:srgbClr val="C00000"/>
                </a:solidFill>
              </a:rPr>
              <a:t>流表溢出时不上报控制器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ACA4636-1973-42B0-BDCD-56C208E9A3CB}"/>
              </a:ext>
            </a:extLst>
          </p:cNvPr>
          <p:cNvSpPr txBox="1"/>
          <p:nvPr/>
        </p:nvSpPr>
        <p:spPr>
          <a:xfrm>
            <a:off x="10178234" y="839675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1.2 </a:t>
            </a:r>
            <a:r>
              <a:rPr lang="zh-CN" altLang="en-US" dirty="0">
                <a:solidFill>
                  <a:srgbClr val="C00000"/>
                </a:solidFill>
              </a:rPr>
              <a:t>随机路由至邻居节点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CEF18CBD-C7D7-4C1B-9F75-440A90AD5374}"/>
              </a:ext>
            </a:extLst>
          </p:cNvPr>
          <p:cNvSpPr txBox="1"/>
          <p:nvPr/>
        </p:nvSpPr>
        <p:spPr>
          <a:xfrm>
            <a:off x="10178234" y="1344306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1.3 </a:t>
            </a:r>
            <a:r>
              <a:rPr lang="zh-CN" altLang="en-US" dirty="0">
                <a:solidFill>
                  <a:srgbClr val="C00000"/>
                </a:solidFill>
              </a:rPr>
              <a:t>保障每条流去往相同的邻居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AB09768-356A-4A43-9D1B-0CC846CB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35" y="1600105"/>
            <a:ext cx="6757699" cy="455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7D0452A-9C90-470A-AF95-AB4F83E8937A}"/>
              </a:ext>
            </a:extLst>
          </p:cNvPr>
          <p:cNvSpPr/>
          <p:nvPr/>
        </p:nvSpPr>
        <p:spPr>
          <a:xfrm>
            <a:off x="2377626" y="255720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资源利用率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791B47A-9D22-4352-B813-57002C7707D1}"/>
              </a:ext>
            </a:extLst>
          </p:cNvPr>
          <p:cNvSpPr/>
          <p:nvPr/>
        </p:nvSpPr>
        <p:spPr>
          <a:xfrm>
            <a:off x="2377626" y="344842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计算能力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804BAB-F9B9-458B-82F2-82573D78D7B9}"/>
              </a:ext>
            </a:extLst>
          </p:cNvPr>
          <p:cNvSpPr/>
          <p:nvPr/>
        </p:nvSpPr>
        <p:spPr>
          <a:xfrm>
            <a:off x="2377626" y="4339642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编程灵活性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D3181-5A43-43F7-855F-C5F4F5065CF8}"/>
              </a:ext>
            </a:extLst>
          </p:cNvPr>
          <p:cNvSpPr txBox="1"/>
          <p:nvPr/>
        </p:nvSpPr>
        <p:spPr>
          <a:xfrm>
            <a:off x="4065789" y="256515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C8378-4623-460D-86D4-9B5AF027FFEF}"/>
              </a:ext>
            </a:extLst>
          </p:cNvPr>
          <p:cNvSpPr txBox="1"/>
          <p:nvPr/>
        </p:nvSpPr>
        <p:spPr>
          <a:xfrm>
            <a:off x="4077182" y="347909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062DEA1-E668-40C8-A146-C2EE541ECF4D}"/>
              </a:ext>
            </a:extLst>
          </p:cNvPr>
          <p:cNvSpPr txBox="1"/>
          <p:nvPr/>
        </p:nvSpPr>
        <p:spPr>
          <a:xfrm>
            <a:off x="4065788" y="437920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487607-139C-4E04-8CD7-747B77CD0E78}"/>
              </a:ext>
            </a:extLst>
          </p:cNvPr>
          <p:cNvSpPr txBox="1"/>
          <p:nvPr/>
        </p:nvSpPr>
        <p:spPr>
          <a:xfrm>
            <a:off x="1833105" y="256515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1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51774AC-C6B4-47C1-B57F-19B8EDBAF316}"/>
              </a:ext>
            </a:extLst>
          </p:cNvPr>
          <p:cNvSpPr txBox="1"/>
          <p:nvPr/>
        </p:nvSpPr>
        <p:spPr>
          <a:xfrm>
            <a:off x="1844498" y="347909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2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E16EB09-8D85-4F0D-A2AE-512C6BD3FFBA}"/>
              </a:ext>
            </a:extLst>
          </p:cNvPr>
          <p:cNvSpPr txBox="1"/>
          <p:nvPr/>
        </p:nvSpPr>
        <p:spPr>
          <a:xfrm>
            <a:off x="1833104" y="437920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</a:t>
            </a:r>
            <a:endParaRPr lang="zh-CN" altLang="en-US" sz="2800" b="1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9C09B56-71F2-49C1-9FF3-606D94BE6D85}"/>
              </a:ext>
            </a:extLst>
          </p:cNvPr>
          <p:cNvSpPr txBox="1"/>
          <p:nvPr/>
        </p:nvSpPr>
        <p:spPr>
          <a:xfrm>
            <a:off x="1844498" y="1492448"/>
            <a:ext cx="63343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增强网络交换节点处的自适应计算</a:t>
            </a:r>
          </a:p>
        </p:txBody>
      </p:sp>
    </p:spTree>
    <p:extLst>
      <p:ext uri="{BB962C8B-B14F-4D97-AF65-F5344CB8AC3E}">
        <p14:creationId xmlns:p14="http://schemas.microsoft.com/office/powerpoint/2010/main" val="11698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456573" y="173451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各类可编程数据平面的不足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72011F8-7082-47E6-B3C0-2AAAF016137A}"/>
              </a:ext>
            </a:extLst>
          </p:cNvPr>
          <p:cNvCxnSpPr/>
          <p:nvPr/>
        </p:nvCxnSpPr>
        <p:spPr>
          <a:xfrm>
            <a:off x="645894" y="2474330"/>
            <a:ext cx="7852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0C6CF074-490D-4F74-888E-804068D6FC2C}"/>
              </a:ext>
            </a:extLst>
          </p:cNvPr>
          <p:cNvCxnSpPr/>
          <p:nvPr/>
        </p:nvCxnSpPr>
        <p:spPr>
          <a:xfrm>
            <a:off x="641450" y="2964830"/>
            <a:ext cx="7852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194BE25D-BDF2-45E5-9008-CEDFB236B7AD}"/>
              </a:ext>
            </a:extLst>
          </p:cNvPr>
          <p:cNvCxnSpPr/>
          <p:nvPr/>
        </p:nvCxnSpPr>
        <p:spPr>
          <a:xfrm>
            <a:off x="641449" y="5152522"/>
            <a:ext cx="7852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576EFD1-D3D4-4582-8394-B88855EADF8B}"/>
              </a:ext>
            </a:extLst>
          </p:cNvPr>
          <p:cNvSpPr txBox="1"/>
          <p:nvPr/>
        </p:nvSpPr>
        <p:spPr>
          <a:xfrm>
            <a:off x="641450" y="2518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平台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62A8473-393D-4A2A-A1DE-34046868FA42}"/>
              </a:ext>
            </a:extLst>
          </p:cNvPr>
          <p:cNvSpPr txBox="1"/>
          <p:nvPr/>
        </p:nvSpPr>
        <p:spPr>
          <a:xfrm>
            <a:off x="1654420" y="2518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吞吐性能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DC78A06-AF72-4774-9603-8A67884B9C55}"/>
              </a:ext>
            </a:extLst>
          </p:cNvPr>
          <p:cNvSpPr txBox="1"/>
          <p:nvPr/>
        </p:nvSpPr>
        <p:spPr>
          <a:xfrm>
            <a:off x="2767260" y="250730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可编程匹配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执行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39FAFD2-C3EE-4DCF-BF2E-E2DE8FB1CEAC}"/>
              </a:ext>
            </a:extLst>
          </p:cNvPr>
          <p:cNvSpPr txBox="1"/>
          <p:nvPr/>
        </p:nvSpPr>
        <p:spPr>
          <a:xfrm>
            <a:off x="4699784" y="25162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事件触发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5A44C12-1215-47CC-B7FD-8D1418DFBDA2}"/>
              </a:ext>
            </a:extLst>
          </p:cNvPr>
          <p:cNvSpPr txBox="1"/>
          <p:nvPr/>
        </p:nvSpPr>
        <p:spPr>
          <a:xfrm>
            <a:off x="6079110" y="2518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状态转发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E45F4ED-5CBF-422A-B65A-D10E8821A94C}"/>
              </a:ext>
            </a:extLst>
          </p:cNvPr>
          <p:cNvSpPr txBox="1"/>
          <p:nvPr/>
        </p:nvSpPr>
        <p:spPr>
          <a:xfrm>
            <a:off x="7458436" y="25239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函数计算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15D82F1-F1E7-4592-96E6-947CF2D2ADD2}"/>
              </a:ext>
            </a:extLst>
          </p:cNvPr>
          <p:cNvSpPr/>
          <p:nvPr/>
        </p:nvSpPr>
        <p:spPr>
          <a:xfrm>
            <a:off x="3512013" y="3307543"/>
            <a:ext cx="716692" cy="1290070"/>
          </a:xfrm>
          <a:prstGeom prst="roundRect">
            <a:avLst>
              <a:gd name="adj" fmla="val 674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流表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B90AC41-94FE-419D-A88B-14AEEE513A76}"/>
              </a:ext>
            </a:extLst>
          </p:cNvPr>
          <p:cNvSpPr/>
          <p:nvPr/>
        </p:nvSpPr>
        <p:spPr>
          <a:xfrm>
            <a:off x="4585722" y="3307543"/>
            <a:ext cx="716692" cy="1280086"/>
          </a:xfrm>
          <a:prstGeom prst="roundRect">
            <a:avLst>
              <a:gd name="adj" fmla="val 8161"/>
            </a:avLst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执行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3558D77C-1540-422F-973A-BC3762122DE4}"/>
              </a:ext>
            </a:extLst>
          </p:cNvPr>
          <p:cNvSpPr/>
          <p:nvPr/>
        </p:nvSpPr>
        <p:spPr>
          <a:xfrm>
            <a:off x="2442898" y="3307543"/>
            <a:ext cx="716692" cy="1290070"/>
          </a:xfrm>
          <a:prstGeom prst="roundRect">
            <a:avLst>
              <a:gd name="adj" fmla="val 6744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解析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D64848-5895-4F3B-BE8A-D85351C27CFC}"/>
              </a:ext>
            </a:extLst>
          </p:cNvPr>
          <p:cNvGrpSpPr/>
          <p:nvPr/>
        </p:nvGrpSpPr>
        <p:grpSpPr>
          <a:xfrm>
            <a:off x="1789072" y="4113024"/>
            <a:ext cx="1854098" cy="600412"/>
            <a:chOff x="2103781" y="4063567"/>
            <a:chExt cx="1854098" cy="60041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403FBE8-AC0D-444F-85EA-B29EF93272B8}"/>
                </a:ext>
              </a:extLst>
            </p:cNvPr>
            <p:cNvSpPr/>
            <p:nvPr/>
          </p:nvSpPr>
          <p:spPr>
            <a:xfrm>
              <a:off x="2103781" y="4063567"/>
              <a:ext cx="619760" cy="213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地址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881D002B-CE09-4911-BABD-BD30E45026DD}"/>
                </a:ext>
              </a:extLst>
            </p:cNvPr>
            <p:cNvSpPr/>
            <p:nvPr/>
          </p:nvSpPr>
          <p:spPr>
            <a:xfrm>
              <a:off x="2723541" y="4063567"/>
              <a:ext cx="619760" cy="213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计数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5AAC12D1-4CF6-4AFF-AFF5-3D35F9A18E2D}"/>
                </a:ext>
              </a:extLst>
            </p:cNvPr>
            <p:cNvSpPr/>
            <p:nvPr/>
          </p:nvSpPr>
          <p:spPr>
            <a:xfrm>
              <a:off x="3338119" y="4063567"/>
              <a:ext cx="619760" cy="213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协议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6EF474D-9B6D-41C5-AE28-476185E6732A}"/>
                </a:ext>
              </a:extLst>
            </p:cNvPr>
            <p:cNvSpPr txBox="1"/>
            <p:nvPr/>
          </p:nvSpPr>
          <p:spPr>
            <a:xfrm>
              <a:off x="2506876" y="429464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数据包头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3AE6DE1-C06E-4382-A7C0-65BBBC259901}"/>
              </a:ext>
            </a:extLst>
          </p:cNvPr>
          <p:cNvGrpSpPr/>
          <p:nvPr/>
        </p:nvGrpSpPr>
        <p:grpSpPr>
          <a:xfrm>
            <a:off x="3299218" y="4113024"/>
            <a:ext cx="1107996" cy="585015"/>
            <a:chOff x="3613927" y="4063567"/>
            <a:chExt cx="1107996" cy="585015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D4E391B1-C43D-4A3D-9AB4-FA575B851C4A}"/>
                </a:ext>
              </a:extLst>
            </p:cNvPr>
            <p:cNvSpPr txBox="1"/>
            <p:nvPr/>
          </p:nvSpPr>
          <p:spPr>
            <a:xfrm>
              <a:off x="3613927" y="42792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查找结果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FF4C53D-75AD-4A97-92C8-7F7D0A336751}"/>
                </a:ext>
              </a:extLst>
            </p:cNvPr>
            <p:cNvSpPr/>
            <p:nvPr/>
          </p:nvSpPr>
          <p:spPr>
            <a:xfrm>
              <a:off x="3725030" y="4063567"/>
              <a:ext cx="948570" cy="213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包头数据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60C35ED-B3F0-4763-94B6-2905595D1036}"/>
              </a:ext>
            </a:extLst>
          </p:cNvPr>
          <p:cNvGrpSpPr/>
          <p:nvPr/>
        </p:nvGrpSpPr>
        <p:grpSpPr>
          <a:xfrm>
            <a:off x="4398769" y="4108358"/>
            <a:ext cx="1107996" cy="595770"/>
            <a:chOff x="4713478" y="4058901"/>
            <a:chExt cx="1107996" cy="59577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CE156098-BADC-42A9-9537-959CBB806DEC}"/>
                </a:ext>
              </a:extLst>
            </p:cNvPr>
            <p:cNvSpPr/>
            <p:nvPr/>
          </p:nvSpPr>
          <p:spPr>
            <a:xfrm>
              <a:off x="4784492" y="4058901"/>
              <a:ext cx="948570" cy="2133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查找结果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259E60E-2E1E-47AF-B8BE-DF1436B1179A}"/>
                </a:ext>
              </a:extLst>
            </p:cNvPr>
            <p:cNvSpPr txBox="1"/>
            <p:nvPr/>
          </p:nvSpPr>
          <p:spPr>
            <a:xfrm>
              <a:off x="4713478" y="428533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C00000"/>
                  </a:solidFill>
                </a:rPr>
                <a:t>执行动作</a:t>
              </a:r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C22AF923-6226-45E8-B301-EEE387594CC1}"/>
              </a:ext>
            </a:extLst>
          </p:cNvPr>
          <p:cNvSpPr txBox="1"/>
          <p:nvPr/>
        </p:nvSpPr>
        <p:spPr>
          <a:xfrm>
            <a:off x="2362662" y="34331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可编程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16DA163D-0B67-499D-A9F1-3C9CEFF1BD86}"/>
              </a:ext>
            </a:extLst>
          </p:cNvPr>
          <p:cNvSpPr txBox="1"/>
          <p:nvPr/>
        </p:nvSpPr>
        <p:spPr>
          <a:xfrm>
            <a:off x="3446024" y="34443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可编程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2A67DB05-670B-4EE4-AE14-7855FDD5F267}"/>
              </a:ext>
            </a:extLst>
          </p:cNvPr>
          <p:cNvSpPr txBox="1"/>
          <p:nvPr/>
        </p:nvSpPr>
        <p:spPr>
          <a:xfrm>
            <a:off x="4519533" y="34523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可编程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808852A-EBA6-4964-8926-D58B0365E7EB}"/>
              </a:ext>
            </a:extLst>
          </p:cNvPr>
          <p:cNvSpPr txBox="1"/>
          <p:nvPr/>
        </p:nvSpPr>
        <p:spPr>
          <a:xfrm>
            <a:off x="456573" y="3192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软件平台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AE22F02-976D-4EFC-A3BA-6B0084F86F8A}"/>
              </a:ext>
            </a:extLst>
          </p:cNvPr>
          <p:cNvSpPr txBox="1"/>
          <p:nvPr/>
        </p:nvSpPr>
        <p:spPr>
          <a:xfrm>
            <a:off x="622035" y="3880531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FPGA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4C357DA7-EAE2-491C-B685-20C90369DDED}"/>
              </a:ext>
            </a:extLst>
          </p:cNvPr>
          <p:cNvSpPr txBox="1"/>
          <p:nvPr/>
        </p:nvSpPr>
        <p:spPr>
          <a:xfrm>
            <a:off x="390906" y="4614376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P4</a:t>
            </a:r>
            <a:r>
              <a:rPr lang="zh-CN" altLang="en-US" dirty="0"/>
              <a:t>网络芯片</a:t>
            </a:r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F7350B8A-7AFF-48FB-A1E1-6D06CFF8CB66}"/>
              </a:ext>
            </a:extLst>
          </p:cNvPr>
          <p:cNvCxnSpPr/>
          <p:nvPr/>
        </p:nvCxnSpPr>
        <p:spPr>
          <a:xfrm>
            <a:off x="641450" y="3035950"/>
            <a:ext cx="7852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8677D748-0E11-4344-9C22-9DDB54412242}"/>
              </a:ext>
            </a:extLst>
          </p:cNvPr>
          <p:cNvCxnSpPr/>
          <p:nvPr/>
        </p:nvCxnSpPr>
        <p:spPr>
          <a:xfrm>
            <a:off x="641450" y="3738503"/>
            <a:ext cx="7852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>
            <a:extLst>
              <a:ext uri="{FF2B5EF4-FFF2-40B4-BE49-F238E27FC236}">
                <a16:creationId xmlns:a16="http://schemas.microsoft.com/office/drawing/2014/main" id="{9FC15BC4-C596-427D-A1DE-615B769D9617}"/>
              </a:ext>
            </a:extLst>
          </p:cNvPr>
          <p:cNvCxnSpPr/>
          <p:nvPr/>
        </p:nvCxnSpPr>
        <p:spPr>
          <a:xfrm>
            <a:off x="641450" y="4445562"/>
            <a:ext cx="7852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87AD52E-B417-4C13-ADC0-EED844EAB063}"/>
              </a:ext>
            </a:extLst>
          </p:cNvPr>
          <p:cNvSpPr txBox="1"/>
          <p:nvPr/>
        </p:nvSpPr>
        <p:spPr>
          <a:xfrm>
            <a:off x="1789072" y="319232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10Gbps</a:t>
            </a:r>
            <a:endParaRPr lang="zh-CN" altLang="en-US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DBE8D177-55AE-40FA-A428-C512C5EC6778}"/>
              </a:ext>
            </a:extLst>
          </p:cNvPr>
          <p:cNvSpPr txBox="1"/>
          <p:nvPr/>
        </p:nvSpPr>
        <p:spPr>
          <a:xfrm>
            <a:off x="1719917" y="388053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100Gbps</a:t>
            </a:r>
            <a:endParaRPr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2F98214-2E88-4FED-AEE0-DD4866B8D16B}"/>
              </a:ext>
            </a:extLst>
          </p:cNvPr>
          <p:cNvSpPr txBox="1"/>
          <p:nvPr/>
        </p:nvSpPr>
        <p:spPr>
          <a:xfrm>
            <a:off x="1811990" y="46065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12Tbps</a:t>
            </a:r>
            <a:endParaRPr lang="zh-CN" altLang="en-US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0EC81934-BFA7-4A67-8F26-CFC4FBC9197C}"/>
              </a:ext>
            </a:extLst>
          </p:cNvPr>
          <p:cNvSpPr txBox="1"/>
          <p:nvPr/>
        </p:nvSpPr>
        <p:spPr>
          <a:xfrm>
            <a:off x="3579181" y="318246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1114B849-3C4E-466A-825E-77669F964366}"/>
              </a:ext>
            </a:extLst>
          </p:cNvPr>
          <p:cNvSpPr txBox="1"/>
          <p:nvPr/>
        </p:nvSpPr>
        <p:spPr>
          <a:xfrm>
            <a:off x="3579181" y="3903952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697ED76-1190-4960-A440-D98CDF5FD836}"/>
              </a:ext>
            </a:extLst>
          </p:cNvPr>
          <p:cNvSpPr txBox="1"/>
          <p:nvPr/>
        </p:nvSpPr>
        <p:spPr>
          <a:xfrm>
            <a:off x="3579181" y="460655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6E1EF420-483B-4417-9575-817CE91384D9}"/>
              </a:ext>
            </a:extLst>
          </p:cNvPr>
          <p:cNvSpPr txBox="1"/>
          <p:nvPr/>
        </p:nvSpPr>
        <p:spPr>
          <a:xfrm>
            <a:off x="5034825" y="319232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773F521B-F614-4688-97A6-8EEAC6231691}"/>
              </a:ext>
            </a:extLst>
          </p:cNvPr>
          <p:cNvSpPr txBox="1"/>
          <p:nvPr/>
        </p:nvSpPr>
        <p:spPr>
          <a:xfrm>
            <a:off x="5034825" y="391381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FD7FDE3E-03BB-431E-ABCC-804C82ADFA73}"/>
              </a:ext>
            </a:extLst>
          </p:cNvPr>
          <p:cNvSpPr txBox="1"/>
          <p:nvPr/>
        </p:nvSpPr>
        <p:spPr>
          <a:xfrm>
            <a:off x="5034825" y="461642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7DBBDC8-2E87-465F-B08C-CE79C74A3707}"/>
              </a:ext>
            </a:extLst>
          </p:cNvPr>
          <p:cNvSpPr txBox="1"/>
          <p:nvPr/>
        </p:nvSpPr>
        <p:spPr>
          <a:xfrm>
            <a:off x="6476043" y="318817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68DCE715-702D-4ABA-85BB-A705A24088DD}"/>
              </a:ext>
            </a:extLst>
          </p:cNvPr>
          <p:cNvSpPr txBox="1"/>
          <p:nvPr/>
        </p:nvSpPr>
        <p:spPr>
          <a:xfrm>
            <a:off x="6476043" y="3909661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0BD27300-9911-4B53-9D3A-8E81A5D53B73}"/>
              </a:ext>
            </a:extLst>
          </p:cNvPr>
          <p:cNvSpPr txBox="1"/>
          <p:nvPr/>
        </p:nvSpPr>
        <p:spPr>
          <a:xfrm>
            <a:off x="6476043" y="46122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E949C62F-AE77-46CD-AACE-ECE9D81DB8BE}"/>
              </a:ext>
            </a:extLst>
          </p:cNvPr>
          <p:cNvSpPr txBox="1"/>
          <p:nvPr/>
        </p:nvSpPr>
        <p:spPr>
          <a:xfrm>
            <a:off x="7871583" y="319232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4C4E493-F3CD-4999-ABE1-04F03709FC2A}"/>
              </a:ext>
            </a:extLst>
          </p:cNvPr>
          <p:cNvSpPr txBox="1"/>
          <p:nvPr/>
        </p:nvSpPr>
        <p:spPr>
          <a:xfrm>
            <a:off x="7871583" y="3913811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2FAC6CB-381D-4848-8C99-3827D5F55D4B}"/>
              </a:ext>
            </a:extLst>
          </p:cNvPr>
          <p:cNvSpPr txBox="1"/>
          <p:nvPr/>
        </p:nvSpPr>
        <p:spPr>
          <a:xfrm>
            <a:off x="7871583" y="461641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D14BAF34-F6FD-4929-AE4B-F5ACC63AAAC0}"/>
              </a:ext>
            </a:extLst>
          </p:cNvPr>
          <p:cNvCxnSpPr/>
          <p:nvPr/>
        </p:nvCxnSpPr>
        <p:spPr>
          <a:xfrm>
            <a:off x="641449" y="5299002"/>
            <a:ext cx="78522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文本框 132">
            <a:extLst>
              <a:ext uri="{FF2B5EF4-FFF2-40B4-BE49-F238E27FC236}">
                <a16:creationId xmlns:a16="http://schemas.microsoft.com/office/drawing/2014/main" id="{9DEA1344-2334-4FF3-800B-DAFDD4C2D830}"/>
              </a:ext>
            </a:extLst>
          </p:cNvPr>
          <p:cNvSpPr txBox="1"/>
          <p:nvPr/>
        </p:nvSpPr>
        <p:spPr>
          <a:xfrm>
            <a:off x="450244" y="53986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678F47E-750C-49DA-ADBE-11F3BB5CC8DA}"/>
              </a:ext>
            </a:extLst>
          </p:cNvPr>
          <p:cNvSpPr txBox="1"/>
          <p:nvPr/>
        </p:nvSpPr>
        <p:spPr>
          <a:xfrm>
            <a:off x="1864187" y="53856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8Tbps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D55845FE-9A06-4BC8-AAD9-D02693C0934D}"/>
              </a:ext>
            </a:extLst>
          </p:cNvPr>
          <p:cNvSpPr txBox="1"/>
          <p:nvPr/>
        </p:nvSpPr>
        <p:spPr>
          <a:xfrm>
            <a:off x="3579181" y="538566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E8B8DC34-C215-4F8A-B508-F823C77D7E36}"/>
              </a:ext>
            </a:extLst>
          </p:cNvPr>
          <p:cNvSpPr txBox="1"/>
          <p:nvPr/>
        </p:nvSpPr>
        <p:spPr>
          <a:xfrm>
            <a:off x="5027612" y="538566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5EFA242-04D8-427E-AB8F-5AED1C1C377C}"/>
              </a:ext>
            </a:extLst>
          </p:cNvPr>
          <p:cNvSpPr txBox="1"/>
          <p:nvPr/>
        </p:nvSpPr>
        <p:spPr>
          <a:xfrm>
            <a:off x="6476043" y="538566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7F45EDC8-E1AE-4DC3-80AB-17B0BE6F4D6E}"/>
              </a:ext>
            </a:extLst>
          </p:cNvPr>
          <p:cNvSpPr txBox="1"/>
          <p:nvPr/>
        </p:nvSpPr>
        <p:spPr>
          <a:xfrm>
            <a:off x="7844760" y="5398688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348865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48148E-6 L -0.06007 0.11667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00035 0.1178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05086 0.11783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5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8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0.00052 0.12778 " pathEditMode="relative" rAng="0" ptsTypes="AA">
                                      <p:cBhvr>
                                        <p:cTn id="1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389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3" grpId="1"/>
      <p:bldP spid="93" grpId="2"/>
      <p:bldP spid="2" grpId="0" animBg="1"/>
      <p:bldP spid="2" grpId="1" animBg="1"/>
      <p:bldP spid="4" grpId="0" animBg="1"/>
      <p:bldP spid="4" grpId="1" animBg="1"/>
      <p:bldP spid="100" grpId="0" animBg="1"/>
      <p:bldP spid="100" grpId="1" animBg="1"/>
      <p:bldP spid="108" grpId="0"/>
      <p:bldP spid="108" grpId="1"/>
      <p:bldP spid="109" grpId="0"/>
      <p:bldP spid="109" grpId="1"/>
      <p:bldP spid="110" grpId="0"/>
      <p:bldP spid="110" grpId="1"/>
      <p:bldP spid="111" grpId="0"/>
      <p:bldP spid="112" grpId="0"/>
      <p:bldP spid="113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06960" y="3779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06886" y="3323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022959" y="3310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493102" y="3779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022959" y="4247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06886" y="4247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323659" y="3779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398425" y="3779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698351" y="3323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14424" y="3310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384567" y="3779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14424" y="4247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698351" y="4247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15124" y="3779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460012" y="46592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3920575" y="46461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基础设施增长点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13099" y="4666827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83D4C728-4B62-442A-8023-F8C2F351EF9F}"/>
              </a:ext>
            </a:extLst>
          </p:cNvPr>
          <p:cNvSpPr txBox="1"/>
          <p:nvPr/>
        </p:nvSpPr>
        <p:spPr>
          <a:xfrm>
            <a:off x="643837" y="16133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网络体系架构：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6DB9CE58-222C-4A32-8DAD-0CAE57DD5613}"/>
              </a:ext>
            </a:extLst>
          </p:cNvPr>
          <p:cNvSpPr txBox="1"/>
          <p:nvPr/>
        </p:nvSpPr>
        <p:spPr>
          <a:xfrm>
            <a:off x="2005748" y="2361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自组织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D1A5E10E-1506-41DF-B3EF-841AD219CFD9}"/>
              </a:ext>
            </a:extLst>
          </p:cNvPr>
          <p:cNvSpPr txBox="1"/>
          <p:nvPr/>
        </p:nvSpPr>
        <p:spPr>
          <a:xfrm>
            <a:off x="5924562" y="2356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集中控制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0E3F4C4-2D9E-45DD-B1C1-6B6EC1777461}"/>
              </a:ext>
            </a:extLst>
          </p:cNvPr>
          <p:cNvSpPr/>
          <p:nvPr/>
        </p:nvSpPr>
        <p:spPr>
          <a:xfrm>
            <a:off x="643837" y="3344213"/>
            <a:ext cx="954636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即插即用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1F459FFB-5973-4603-A03F-4C3E8334C408}"/>
              </a:ext>
            </a:extLst>
          </p:cNvPr>
          <p:cNvSpPr/>
          <p:nvPr/>
        </p:nvSpPr>
        <p:spPr>
          <a:xfrm>
            <a:off x="2131634" y="301615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数量扩展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23C8985A-4CF9-4763-8A27-D3A49858EB5A}"/>
              </a:ext>
            </a:extLst>
          </p:cNvPr>
          <p:cNvSpPr/>
          <p:nvPr/>
        </p:nvSpPr>
        <p:spPr>
          <a:xfrm>
            <a:off x="2131634" y="336903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性能型号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346755C-CE3E-4D3A-B0F5-79265E19874B}"/>
              </a:ext>
            </a:extLst>
          </p:cNvPr>
          <p:cNvCxnSpPr/>
          <p:nvPr/>
        </p:nvCxnSpPr>
        <p:spPr>
          <a:xfrm>
            <a:off x="643837" y="2840090"/>
            <a:ext cx="785221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3AAD339-E87D-4C7A-BA00-827966E12E11}"/>
              </a:ext>
            </a:extLst>
          </p:cNvPr>
          <p:cNvSpPr/>
          <p:nvPr/>
        </p:nvSpPr>
        <p:spPr>
          <a:xfrm>
            <a:off x="2131634" y="372191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简单</a:t>
            </a: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4A84567F-F9AE-49E7-AD34-98CAF96DD843}"/>
              </a:ext>
            </a:extLst>
          </p:cNvPr>
          <p:cNvSpPr/>
          <p:nvPr/>
        </p:nvSpPr>
        <p:spPr>
          <a:xfrm>
            <a:off x="5192627" y="3438024"/>
            <a:ext cx="954636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接口开放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A326FA4E-237E-4ADB-91DD-00B66C1FCD7A}"/>
              </a:ext>
            </a:extLst>
          </p:cNvPr>
          <p:cNvSpPr/>
          <p:nvPr/>
        </p:nvSpPr>
        <p:spPr>
          <a:xfrm>
            <a:off x="6680424" y="310996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精简硬件</a:t>
            </a: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E9B5D184-3824-498C-9A98-1EDA3D393A1C}"/>
              </a:ext>
            </a:extLst>
          </p:cNvPr>
          <p:cNvSpPr/>
          <p:nvPr/>
        </p:nvSpPr>
        <p:spPr>
          <a:xfrm>
            <a:off x="6680424" y="346284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灵活性高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EA261342-2588-491A-A50D-60CD093DD556}"/>
              </a:ext>
            </a:extLst>
          </p:cNvPr>
          <p:cNvSpPr/>
          <p:nvPr/>
        </p:nvSpPr>
        <p:spPr>
          <a:xfrm>
            <a:off x="6680424" y="38157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全局视角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F6D32D4A-DD0E-4EE0-A5A1-C3E652BB3F7F}"/>
              </a:ext>
            </a:extLst>
          </p:cNvPr>
          <p:cNvCxnSpPr>
            <a:cxnSpLocks/>
          </p:cNvCxnSpPr>
          <p:nvPr/>
        </p:nvCxnSpPr>
        <p:spPr>
          <a:xfrm>
            <a:off x="4372165" y="2363163"/>
            <a:ext cx="0" cy="420569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箭头: 右 12">
            <a:extLst>
              <a:ext uri="{FF2B5EF4-FFF2-40B4-BE49-F238E27FC236}">
                <a16:creationId xmlns:a16="http://schemas.microsoft.com/office/drawing/2014/main" id="{32DEC7F0-9F62-494E-ADF1-07032A2F2653}"/>
              </a:ext>
            </a:extLst>
          </p:cNvPr>
          <p:cNvSpPr/>
          <p:nvPr/>
        </p:nvSpPr>
        <p:spPr>
          <a:xfrm rot="18641426">
            <a:off x="4070829" y="4586253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179E9BD3-2415-420C-87E9-A1F769EB8219}"/>
              </a:ext>
            </a:extLst>
          </p:cNvPr>
          <p:cNvSpPr/>
          <p:nvPr/>
        </p:nvSpPr>
        <p:spPr>
          <a:xfrm rot="5400000">
            <a:off x="1885388" y="4635631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3B755747-1406-468A-8C8F-59E7F8B4CBC2}"/>
              </a:ext>
            </a:extLst>
          </p:cNvPr>
          <p:cNvSpPr/>
          <p:nvPr/>
        </p:nvSpPr>
        <p:spPr>
          <a:xfrm>
            <a:off x="582437" y="551108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设备复杂</a:t>
            </a:r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AB4CF208-0A52-4D63-8367-941176F8D367}"/>
              </a:ext>
            </a:extLst>
          </p:cNvPr>
          <p:cNvSpPr/>
          <p:nvPr/>
        </p:nvSpPr>
        <p:spPr>
          <a:xfrm>
            <a:off x="1756189" y="551108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收敛慢</a:t>
            </a: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41DD9AAD-F97E-4D6A-9FD3-D752B6A91B42}"/>
              </a:ext>
            </a:extLst>
          </p:cNvPr>
          <p:cNvSpPr/>
          <p:nvPr/>
        </p:nvSpPr>
        <p:spPr>
          <a:xfrm>
            <a:off x="2929941" y="551108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问题查找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B5E63C42-552E-4C1C-8A97-97C1E53A7DF5}"/>
              </a:ext>
            </a:extLst>
          </p:cNvPr>
          <p:cNvSpPr txBox="1"/>
          <p:nvPr/>
        </p:nvSpPr>
        <p:spPr>
          <a:xfrm>
            <a:off x="2293629" y="23644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（传统网络）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CDD328BE-79C1-4717-862B-46E9DBDF5FBD}"/>
              </a:ext>
            </a:extLst>
          </p:cNvPr>
          <p:cNvSpPr txBox="1"/>
          <p:nvPr/>
        </p:nvSpPr>
        <p:spPr>
          <a:xfrm>
            <a:off x="6181655" y="23564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（软件定义网络）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CF9C532-1E91-44DD-BA23-1000A66CDB7F}"/>
              </a:ext>
            </a:extLst>
          </p:cNvPr>
          <p:cNvSpPr txBox="1"/>
          <p:nvPr/>
        </p:nvSpPr>
        <p:spPr>
          <a:xfrm>
            <a:off x="6591733" y="484394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603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6389 3.7037E-6 " pathEditMode="relative" rAng="0" ptsTypes="AA">
                                      <p:cBhvr>
                                        <p:cTn id="36" dur="9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7037E-7 L -0.09462 -3.7037E-7 " pathEditMode="relative" rAng="0" ptsTypes="AA">
                                      <p:cBhvr>
                                        <p:cTn id="57" dur="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5" grpId="1"/>
      <p:bldP spid="97" grpId="0"/>
      <p:bldP spid="97" grpId="1"/>
      <p:bldP spid="98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3" grpId="0" animBg="1"/>
      <p:bldP spid="109" grpId="0" animBg="1"/>
      <p:bldP spid="110" grpId="0" animBg="1"/>
      <p:bldP spid="111" grpId="0" animBg="1"/>
      <p:bldP spid="112" grpId="0" animBg="1"/>
      <p:bldP spid="113" grpId="0"/>
      <p:bldP spid="114" grpId="0"/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42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</a:t>
            </a:r>
            <a:r>
              <a:rPr lang="en-US" altLang="zh-CN" dirty="0">
                <a:solidFill>
                  <a:srgbClr val="C00000"/>
                </a:solidFill>
              </a:rPr>
              <a:t>Adaptable Switch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8BFC496-DB5D-48D8-90DD-C8716E3EAE88}"/>
              </a:ext>
            </a:extLst>
          </p:cNvPr>
          <p:cNvSpPr/>
          <p:nvPr/>
        </p:nvSpPr>
        <p:spPr>
          <a:xfrm>
            <a:off x="2704898" y="2802693"/>
            <a:ext cx="1013661" cy="164364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ASIC</a:t>
            </a: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网络芯片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BE838AC-DCB0-4041-A01C-47284D839C02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E7E84E5-A088-49FF-943F-575B59A005A6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B92D15C-08AA-478A-8CC6-4E29477C1C27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43CC6FC-D318-48A1-A6B9-B543011A0E04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60C98A-8E93-4BDF-A6E3-3FB8830D944B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3615F62-109D-488E-B195-79313B9C45D1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356F86-A92C-44B3-8FBF-C8AAF29887F5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FF3A42-FB4C-4273-A811-5E3A725F9820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F62778-5C7A-4E4B-B3B2-B8BD0BA133A2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9E3C07-1A3D-4BF7-A8E1-CDB4F8E8CD6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A020EE-EA7D-4BA5-BDC2-316E2F34D300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4CC48E-B134-433B-9B6A-DD7CE92A4D4F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74664F-2E7B-4E20-A9C4-415DFDB2C190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6F749-50F3-4BC9-9B00-B9AD327BA78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2E3257-CE3B-492D-9BEE-269EDCA3B204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54AD772C-B9FF-47EE-A88C-D567B4B7D38A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FF1F0C73-F06C-4F26-A46A-96C2985A86DF}"/>
              </a:ext>
            </a:extLst>
          </p:cNvPr>
          <p:cNvSpPr/>
          <p:nvPr/>
        </p:nvSpPr>
        <p:spPr>
          <a:xfrm>
            <a:off x="4833704" y="2802693"/>
            <a:ext cx="1221656" cy="1643643"/>
          </a:xfrm>
          <a:prstGeom prst="roundRect">
            <a:avLst>
              <a:gd name="adj" fmla="val 1167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可编程硬件</a:t>
            </a: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B2921A5C-8877-4C6C-A471-EAAFA1C88878}"/>
              </a:ext>
            </a:extLst>
          </p:cNvPr>
          <p:cNvSpPr/>
          <p:nvPr/>
        </p:nvSpPr>
        <p:spPr>
          <a:xfrm>
            <a:off x="9111659" y="532090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375884" y="21543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可编程数据平面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8D74B1-3BEB-4617-928E-EF6ED148496E}"/>
              </a:ext>
            </a:extLst>
          </p:cNvPr>
          <p:cNvGrpSpPr/>
          <p:nvPr/>
        </p:nvGrpSpPr>
        <p:grpSpPr>
          <a:xfrm>
            <a:off x="2741585" y="2738233"/>
            <a:ext cx="3313774" cy="734801"/>
            <a:chOff x="2741585" y="2738233"/>
            <a:chExt cx="3313774" cy="734801"/>
          </a:xfrm>
        </p:grpSpPr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29715D42-A941-434A-B50D-BF103EC690AA}"/>
                </a:ext>
              </a:extLst>
            </p:cNvPr>
            <p:cNvSpPr/>
            <p:nvPr/>
          </p:nvSpPr>
          <p:spPr>
            <a:xfrm>
              <a:off x="2741585" y="2738233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性能强大</a:t>
              </a:r>
            </a:p>
          </p:txBody>
        </p: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8C4AE931-9A16-4510-8B1D-C58D75D341E2}"/>
                </a:ext>
              </a:extLst>
            </p:cNvPr>
            <p:cNvSpPr/>
            <p:nvPr/>
          </p:nvSpPr>
          <p:spPr>
            <a:xfrm>
              <a:off x="2741585" y="3211424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资源丰富</a:t>
              </a:r>
            </a:p>
          </p:txBody>
        </p:sp>
        <p:sp>
          <p:nvSpPr>
            <p:cNvPr id="141" name="矩形: 圆角 140">
              <a:extLst>
                <a:ext uri="{FF2B5EF4-FFF2-40B4-BE49-F238E27FC236}">
                  <a16:creationId xmlns:a16="http://schemas.microsoft.com/office/drawing/2014/main" id="{290477E0-02FA-4FA5-AB1B-8ED88DB73A3E}"/>
                </a:ext>
              </a:extLst>
            </p:cNvPr>
            <p:cNvSpPr/>
            <p:nvPr/>
          </p:nvSpPr>
          <p:spPr>
            <a:xfrm>
              <a:off x="4833704" y="2738233"/>
              <a:ext cx="1221655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编程能力强</a:t>
              </a:r>
            </a:p>
          </p:txBody>
        </p:sp>
        <p:sp>
          <p:nvSpPr>
            <p:cNvPr id="143" name="矩形: 圆角 142">
              <a:extLst>
                <a:ext uri="{FF2B5EF4-FFF2-40B4-BE49-F238E27FC236}">
                  <a16:creationId xmlns:a16="http://schemas.microsoft.com/office/drawing/2014/main" id="{AFF17732-1078-48C0-93E6-0D3BD21143A0}"/>
                </a:ext>
              </a:extLst>
            </p:cNvPr>
            <p:cNvSpPr/>
            <p:nvPr/>
          </p:nvSpPr>
          <p:spPr>
            <a:xfrm>
              <a:off x="4833704" y="3189471"/>
              <a:ext cx="1221655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功能丰富</a:t>
              </a:r>
            </a:p>
          </p:txBody>
        </p:sp>
      </p:grpSp>
      <p:sp>
        <p:nvSpPr>
          <p:cNvPr id="144" name="文本框 143">
            <a:extLst>
              <a:ext uri="{FF2B5EF4-FFF2-40B4-BE49-F238E27FC236}">
                <a16:creationId xmlns:a16="http://schemas.microsoft.com/office/drawing/2014/main" id="{CF23B4CF-A156-4C1C-8ED9-AFE852A4CB27}"/>
              </a:ext>
            </a:extLst>
          </p:cNvPr>
          <p:cNvSpPr txBox="1"/>
          <p:nvPr/>
        </p:nvSpPr>
        <p:spPr>
          <a:xfrm>
            <a:off x="4043535" y="3297418"/>
            <a:ext cx="465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+</a:t>
            </a:r>
            <a:endParaRPr lang="zh-CN" alt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0.00018 0.2946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72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8" grpId="0" animBg="1"/>
      <p:bldP spid="1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42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</a:t>
            </a:r>
            <a:r>
              <a:rPr lang="en-US" altLang="zh-CN" dirty="0">
                <a:solidFill>
                  <a:srgbClr val="C00000"/>
                </a:solidFill>
              </a:rPr>
              <a:t>Adaptable Switch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AS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BE838AC-DCB0-4041-A01C-47284D839C02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E7E84E5-A088-49FF-943F-575B59A005A6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B92D15C-08AA-478A-8CC6-4E29477C1C27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43CC6FC-D318-48A1-A6B9-B543011A0E04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60C98A-8E93-4BDF-A6E3-3FB8830D944B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3615F62-109D-488E-B195-79313B9C45D1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356F86-A92C-44B3-8FBF-C8AAF29887F5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FF3A42-FB4C-4273-A811-5E3A725F9820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F62778-5C7A-4E4B-B3B2-B8BD0BA133A2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9E3C07-1A3D-4BF7-A8E1-CDB4F8E8CD6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A020EE-EA7D-4BA5-BDC2-316E2F34D300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4CC48E-B134-433B-9B6A-DD7CE92A4D4F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74664F-2E7B-4E20-A9C4-415DFDB2C190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6F749-50F3-4BC9-9B00-B9AD327BA78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2E3257-CE3B-492D-9BEE-269EDCA3B204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54AD772C-B9FF-47EE-A88C-D567B4B7D38A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B2921A5C-8877-4C6C-A471-EAAFA1C88878}"/>
              </a:ext>
            </a:extLst>
          </p:cNvPr>
          <p:cNvSpPr/>
          <p:nvPr/>
        </p:nvSpPr>
        <p:spPr>
          <a:xfrm>
            <a:off x="9111659" y="532090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375884" y="21543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可编程数据平面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F4FC86-87BC-43D1-A0E1-3D760AE9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96" y="2523637"/>
            <a:ext cx="6369377" cy="379114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CDD7F2-6587-4581-8D1C-41F2555D4454}"/>
              </a:ext>
            </a:extLst>
          </p:cNvPr>
          <p:cNvSpPr/>
          <p:nvPr/>
        </p:nvSpPr>
        <p:spPr>
          <a:xfrm>
            <a:off x="2484120" y="3342866"/>
            <a:ext cx="1869440" cy="2092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98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BE838AC-DCB0-4041-A01C-47284D839C02}"/>
              </a:ext>
            </a:extLst>
          </p:cNvPr>
          <p:cNvSpPr/>
          <p:nvPr/>
        </p:nvSpPr>
        <p:spPr>
          <a:xfrm>
            <a:off x="1434443" y="319406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12Tbps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E7E84E5-A088-49FF-943F-575B59A005A6}"/>
              </a:ext>
            </a:extLst>
          </p:cNvPr>
          <p:cNvSpPr/>
          <p:nvPr/>
        </p:nvSpPr>
        <p:spPr>
          <a:xfrm>
            <a:off x="1174891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B92D15C-08AA-478A-8CC6-4E29477C1C27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43CC6FC-D318-48A1-A6B9-B543011A0E04}"/>
              </a:ext>
            </a:extLst>
          </p:cNvPr>
          <p:cNvSpPr/>
          <p:nvPr/>
        </p:nvSpPr>
        <p:spPr>
          <a:xfrm>
            <a:off x="1174891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60C98A-8E93-4BDF-A6E3-3FB8830D944B}"/>
              </a:ext>
            </a:extLst>
          </p:cNvPr>
          <p:cNvSpPr/>
          <p:nvPr/>
        </p:nvSpPr>
        <p:spPr>
          <a:xfrm>
            <a:off x="1053284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3615F62-109D-488E-B195-79313B9C45D1}"/>
              </a:ext>
            </a:extLst>
          </p:cNvPr>
          <p:cNvSpPr/>
          <p:nvPr/>
        </p:nvSpPr>
        <p:spPr>
          <a:xfrm>
            <a:off x="1004961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356F86-A92C-44B3-8FBF-C8AAF29887F5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FF3A42-FB4C-4273-A811-5E3A725F9820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F62778-5C7A-4E4B-B3B2-B8BD0BA133A2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9E3C07-1A3D-4BF7-A8E1-CDB4F8E8CD6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A020EE-EA7D-4BA5-BDC2-316E2F34D300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4CC48E-B134-433B-9B6A-DD7CE92A4D4F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74664F-2E7B-4E20-A9C4-415DFDB2C190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6F749-50F3-4BC9-9B00-B9AD327BA789}"/>
              </a:ext>
            </a:extLst>
          </p:cNvPr>
          <p:cNvSpPr txBox="1"/>
          <p:nvPr/>
        </p:nvSpPr>
        <p:spPr>
          <a:xfrm>
            <a:off x="1116780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2E3257-CE3B-492D-9BEE-269EDCA3B204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54AD772C-B9FF-47EE-A88C-D567B4B7D38A}"/>
              </a:ext>
            </a:extLst>
          </p:cNvPr>
          <p:cNvSpPr/>
          <p:nvPr/>
        </p:nvSpPr>
        <p:spPr>
          <a:xfrm rot="5400000">
            <a:off x="5917121" y="3777763"/>
            <a:ext cx="770698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B2921A5C-8877-4C6C-A471-EAAFA1C88878}"/>
              </a:ext>
            </a:extLst>
          </p:cNvPr>
          <p:cNvSpPr/>
          <p:nvPr/>
        </p:nvSpPr>
        <p:spPr>
          <a:xfrm>
            <a:off x="9753009" y="532090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47505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数据平面性能挑战 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0AA52B-463A-4B27-ABF4-5DB30A238585}"/>
              </a:ext>
            </a:extLst>
          </p:cNvPr>
          <p:cNvSpPr txBox="1"/>
          <p:nvPr/>
        </p:nvSpPr>
        <p:spPr>
          <a:xfrm>
            <a:off x="2303916" y="2143612"/>
            <a:ext cx="443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网络处理器</a:t>
            </a:r>
            <a:r>
              <a:rPr lang="en-US" altLang="zh-CN" dirty="0"/>
              <a:t>1.5GHz </a:t>
            </a:r>
            <a:r>
              <a:rPr lang="en-US" altLang="zh-CN" dirty="0">
                <a:solidFill>
                  <a:srgbClr val="C00000"/>
                </a:solidFill>
              </a:rPr>
              <a:t>VS</a:t>
            </a:r>
            <a:r>
              <a:rPr lang="en-US" altLang="zh-CN" dirty="0"/>
              <a:t> FPGA</a:t>
            </a:r>
            <a:r>
              <a:rPr lang="zh-CN" altLang="en-US" dirty="0"/>
              <a:t>主频</a:t>
            </a:r>
            <a:r>
              <a:rPr lang="en-US" altLang="zh-CN" dirty="0"/>
              <a:t>200MHz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7C5D0D0-AD9B-4875-9543-8A189FFFC2C6}"/>
              </a:ext>
            </a:extLst>
          </p:cNvPr>
          <p:cNvSpPr/>
          <p:nvPr/>
        </p:nvSpPr>
        <p:spPr>
          <a:xfrm>
            <a:off x="2413753" y="319406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1.5Gpps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7CF3669-8159-49DB-9162-CD6DE6D62F3E}"/>
              </a:ext>
            </a:extLst>
          </p:cNvPr>
          <p:cNvSpPr/>
          <p:nvPr/>
        </p:nvSpPr>
        <p:spPr>
          <a:xfrm>
            <a:off x="5534003" y="319406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200MHz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4EDD81C-A24B-4C64-B2D7-2C53F4DEC1D8}"/>
              </a:ext>
            </a:extLst>
          </p:cNvPr>
          <p:cNvSpPr/>
          <p:nvPr/>
        </p:nvSpPr>
        <p:spPr>
          <a:xfrm>
            <a:off x="6513313" y="319406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B764A9F-909F-4223-A29A-7FA6C7FBE039}"/>
              </a:ext>
            </a:extLst>
          </p:cNvPr>
          <p:cNvSpPr/>
          <p:nvPr/>
        </p:nvSpPr>
        <p:spPr>
          <a:xfrm>
            <a:off x="5745479" y="4409245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2CEAA7-5473-4586-B614-878EA6CF9B65}"/>
              </a:ext>
            </a:extLst>
          </p:cNvPr>
          <p:cNvSpPr/>
          <p:nvPr/>
        </p:nvSpPr>
        <p:spPr>
          <a:xfrm>
            <a:off x="6218673" y="440924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5EBF9F8-5DDC-4206-B6FF-F94BE6F199F1}"/>
              </a:ext>
            </a:extLst>
          </p:cNvPr>
          <p:cNvSpPr/>
          <p:nvPr/>
        </p:nvSpPr>
        <p:spPr>
          <a:xfrm>
            <a:off x="5743988" y="4771622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DCF3B2F-EE90-4588-A858-1E0C3EA82EE4}"/>
              </a:ext>
            </a:extLst>
          </p:cNvPr>
          <p:cNvSpPr/>
          <p:nvPr/>
        </p:nvSpPr>
        <p:spPr>
          <a:xfrm>
            <a:off x="6217182" y="477162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9A0852F-D267-4FF3-9344-2AB06265A9CD}"/>
              </a:ext>
            </a:extLst>
          </p:cNvPr>
          <p:cNvSpPr/>
          <p:nvPr/>
        </p:nvSpPr>
        <p:spPr>
          <a:xfrm>
            <a:off x="5745479" y="5139292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8EE07FC-1266-469C-9E4E-B05AD3050060}"/>
              </a:ext>
            </a:extLst>
          </p:cNvPr>
          <p:cNvSpPr/>
          <p:nvPr/>
        </p:nvSpPr>
        <p:spPr>
          <a:xfrm>
            <a:off x="6218673" y="513929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9413D5D-D82B-4E74-B8C0-9D422F44E787}"/>
              </a:ext>
            </a:extLst>
          </p:cNvPr>
          <p:cNvSpPr/>
          <p:nvPr/>
        </p:nvSpPr>
        <p:spPr>
          <a:xfrm>
            <a:off x="5743988" y="5974109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BC30DED-E65E-4B27-87C6-4041FED041FA}"/>
              </a:ext>
            </a:extLst>
          </p:cNvPr>
          <p:cNvSpPr/>
          <p:nvPr/>
        </p:nvSpPr>
        <p:spPr>
          <a:xfrm>
            <a:off x="6217182" y="597410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1D44C1D-D7F8-4D93-9E1D-803449BF6DD0}"/>
              </a:ext>
            </a:extLst>
          </p:cNvPr>
          <p:cNvSpPr txBox="1"/>
          <p:nvPr/>
        </p:nvSpPr>
        <p:spPr>
          <a:xfrm rot="5400000">
            <a:off x="6387780" y="551138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7DA8D8E-22AB-4817-BA23-ED501690C6E9}"/>
              </a:ext>
            </a:extLst>
          </p:cNvPr>
          <p:cNvSpPr txBox="1"/>
          <p:nvPr/>
        </p:nvSpPr>
        <p:spPr>
          <a:xfrm>
            <a:off x="1716678" y="2812853"/>
            <a:ext cx="139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网络处理器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FB3FF70-BC30-412B-AA93-26C8454FB6D9}"/>
              </a:ext>
            </a:extLst>
          </p:cNvPr>
          <p:cNvSpPr txBox="1"/>
          <p:nvPr/>
        </p:nvSpPr>
        <p:spPr>
          <a:xfrm>
            <a:off x="5863990" y="2824733"/>
            <a:ext cx="139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FPGA</a:t>
            </a:r>
            <a:r>
              <a:rPr lang="zh-CN" altLang="en-US" dirty="0"/>
              <a:t>核心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9E51FC8-8263-4609-BF11-CA7CAC65744A}"/>
              </a:ext>
            </a:extLst>
          </p:cNvPr>
          <p:cNvCxnSpPr>
            <a:cxnSpLocks/>
          </p:cNvCxnSpPr>
          <p:nvPr/>
        </p:nvCxnSpPr>
        <p:spPr>
          <a:xfrm>
            <a:off x="4410436" y="2782370"/>
            <a:ext cx="0" cy="122448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336BCA89-C4B5-432B-806B-BF592311C2F2}"/>
              </a:ext>
            </a:extLst>
          </p:cNvPr>
          <p:cNvSpPr/>
          <p:nvPr/>
        </p:nvSpPr>
        <p:spPr>
          <a:xfrm rot="10800000">
            <a:off x="7234864" y="4327140"/>
            <a:ext cx="384016" cy="1970590"/>
          </a:xfrm>
          <a:prstGeom prst="leftBrace">
            <a:avLst>
              <a:gd name="adj1" fmla="val 77562"/>
              <a:gd name="adj2" fmla="val 3195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9BB70-C3BA-4F56-A6BC-9296E28AEB76}"/>
              </a:ext>
            </a:extLst>
          </p:cNvPr>
          <p:cNvSpPr txBox="1"/>
          <p:nvPr/>
        </p:nvSpPr>
        <p:spPr>
          <a:xfrm>
            <a:off x="7834530" y="548920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10x </a:t>
            </a:r>
            <a:r>
              <a:rPr lang="zh-CN" altLang="en-US" dirty="0"/>
              <a:t>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ECFF6D9-33E8-4418-97D4-AEBAF2E9583E}"/>
              </a:ext>
            </a:extLst>
          </p:cNvPr>
          <p:cNvSpPr txBox="1"/>
          <p:nvPr/>
        </p:nvSpPr>
        <p:spPr>
          <a:xfrm>
            <a:off x="4029068" y="4670855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</a:rPr>
              <a:t>= </a:t>
            </a:r>
            <a:r>
              <a:rPr lang="zh-CN" altLang="en-US" sz="3200" dirty="0">
                <a:solidFill>
                  <a:srgbClr val="C0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00404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5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E7E84E5-A088-49FF-943F-575B59A005A6}"/>
              </a:ext>
            </a:extLst>
          </p:cNvPr>
          <p:cNvSpPr/>
          <p:nvPr/>
        </p:nvSpPr>
        <p:spPr>
          <a:xfrm>
            <a:off x="1174891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B92D15C-08AA-478A-8CC6-4E29477C1C27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43CC6FC-D318-48A1-A6B9-B543011A0E04}"/>
              </a:ext>
            </a:extLst>
          </p:cNvPr>
          <p:cNvSpPr/>
          <p:nvPr/>
        </p:nvSpPr>
        <p:spPr>
          <a:xfrm>
            <a:off x="1174891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60C98A-8E93-4BDF-A6E3-3FB8830D944B}"/>
              </a:ext>
            </a:extLst>
          </p:cNvPr>
          <p:cNvSpPr/>
          <p:nvPr/>
        </p:nvSpPr>
        <p:spPr>
          <a:xfrm>
            <a:off x="1053284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3615F62-109D-488E-B195-79313B9C45D1}"/>
              </a:ext>
            </a:extLst>
          </p:cNvPr>
          <p:cNvSpPr/>
          <p:nvPr/>
        </p:nvSpPr>
        <p:spPr>
          <a:xfrm>
            <a:off x="1004961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356F86-A92C-44B3-8FBF-C8AAF29887F5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EFF3A42-FB4C-4273-A811-5E3A725F9820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FF62778-5C7A-4E4B-B3B2-B8BD0BA133A2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9E3C07-1A3D-4BF7-A8E1-CDB4F8E8CD6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A020EE-EA7D-4BA5-BDC2-316E2F34D300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4CC48E-B134-433B-9B6A-DD7CE92A4D4F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D74664F-2E7B-4E20-A9C4-415DFDB2C190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6F749-50F3-4BC9-9B00-B9AD327BA789}"/>
              </a:ext>
            </a:extLst>
          </p:cNvPr>
          <p:cNvSpPr txBox="1"/>
          <p:nvPr/>
        </p:nvSpPr>
        <p:spPr>
          <a:xfrm>
            <a:off x="1116780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2E3257-CE3B-492D-9BEE-269EDCA3B204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139" name="矩形: 圆角 138">
            <a:extLst>
              <a:ext uri="{FF2B5EF4-FFF2-40B4-BE49-F238E27FC236}">
                <a16:creationId xmlns:a16="http://schemas.microsoft.com/office/drawing/2014/main" id="{B2921A5C-8877-4C6C-A471-EAAFA1C88878}"/>
              </a:ext>
            </a:extLst>
          </p:cNvPr>
          <p:cNvSpPr/>
          <p:nvPr/>
        </p:nvSpPr>
        <p:spPr>
          <a:xfrm>
            <a:off x="9753009" y="532090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590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数据平面性能挑战 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0AA52B-463A-4B27-ABF4-5DB30A238585}"/>
              </a:ext>
            </a:extLst>
          </p:cNvPr>
          <p:cNvSpPr txBox="1"/>
          <p:nvPr/>
        </p:nvSpPr>
        <p:spPr>
          <a:xfrm>
            <a:off x="2282839" y="2159020"/>
            <a:ext cx="443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网络处理器</a:t>
            </a:r>
            <a:r>
              <a:rPr lang="en-US" altLang="zh-CN" dirty="0"/>
              <a:t>1.5GHz </a:t>
            </a:r>
            <a:r>
              <a:rPr lang="en-US" altLang="zh-CN" dirty="0">
                <a:solidFill>
                  <a:srgbClr val="C00000"/>
                </a:solidFill>
              </a:rPr>
              <a:t>VS</a:t>
            </a:r>
            <a:r>
              <a:rPr lang="en-US" altLang="zh-CN" dirty="0"/>
              <a:t> FPGA</a:t>
            </a:r>
            <a:r>
              <a:rPr lang="zh-CN" altLang="en-US" dirty="0"/>
              <a:t>主频</a:t>
            </a:r>
            <a:r>
              <a:rPr lang="en-US" altLang="zh-CN" dirty="0"/>
              <a:t>200MHz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AB764A9F-909F-4223-A29A-7FA6C7FBE039}"/>
              </a:ext>
            </a:extLst>
          </p:cNvPr>
          <p:cNvSpPr/>
          <p:nvPr/>
        </p:nvSpPr>
        <p:spPr>
          <a:xfrm>
            <a:off x="478088" y="314102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982CEAA7-5473-4586-B614-878EA6CF9B65}"/>
              </a:ext>
            </a:extLst>
          </p:cNvPr>
          <p:cNvSpPr/>
          <p:nvPr/>
        </p:nvSpPr>
        <p:spPr>
          <a:xfrm>
            <a:off x="951282" y="31410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5EBF9F8-5DDC-4206-B6FF-F94BE6F199F1}"/>
              </a:ext>
            </a:extLst>
          </p:cNvPr>
          <p:cNvSpPr/>
          <p:nvPr/>
        </p:nvSpPr>
        <p:spPr>
          <a:xfrm>
            <a:off x="476597" y="3503404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5DCF3B2F-EE90-4588-A858-1E0C3EA82EE4}"/>
              </a:ext>
            </a:extLst>
          </p:cNvPr>
          <p:cNvSpPr/>
          <p:nvPr/>
        </p:nvSpPr>
        <p:spPr>
          <a:xfrm>
            <a:off x="949791" y="350340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09A0852F-D267-4FF3-9344-2AB06265A9CD}"/>
              </a:ext>
            </a:extLst>
          </p:cNvPr>
          <p:cNvSpPr/>
          <p:nvPr/>
        </p:nvSpPr>
        <p:spPr>
          <a:xfrm>
            <a:off x="478088" y="3871074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B8EE07FC-1266-469C-9E4E-B05AD3050060}"/>
              </a:ext>
            </a:extLst>
          </p:cNvPr>
          <p:cNvSpPr/>
          <p:nvPr/>
        </p:nvSpPr>
        <p:spPr>
          <a:xfrm>
            <a:off x="951282" y="38710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9413D5D-D82B-4E74-B8C0-9D422F44E787}"/>
              </a:ext>
            </a:extLst>
          </p:cNvPr>
          <p:cNvSpPr/>
          <p:nvPr/>
        </p:nvSpPr>
        <p:spPr>
          <a:xfrm>
            <a:off x="476597" y="4705891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9BC30DED-E65E-4B27-87C6-4041FED041FA}"/>
              </a:ext>
            </a:extLst>
          </p:cNvPr>
          <p:cNvSpPr/>
          <p:nvPr/>
        </p:nvSpPr>
        <p:spPr>
          <a:xfrm>
            <a:off x="949791" y="470589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200Mpps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1D44C1D-D7F8-4D93-9E1D-803449BF6DD0}"/>
              </a:ext>
            </a:extLst>
          </p:cNvPr>
          <p:cNvSpPr txBox="1"/>
          <p:nvPr/>
        </p:nvSpPr>
        <p:spPr>
          <a:xfrm rot="5400000">
            <a:off x="1120389" y="424317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336BCA89-C4B5-432B-806B-BF592311C2F2}"/>
              </a:ext>
            </a:extLst>
          </p:cNvPr>
          <p:cNvSpPr/>
          <p:nvPr/>
        </p:nvSpPr>
        <p:spPr>
          <a:xfrm rot="10800000">
            <a:off x="1967473" y="3058922"/>
            <a:ext cx="384016" cy="1970590"/>
          </a:xfrm>
          <a:prstGeom prst="leftBrace">
            <a:avLst>
              <a:gd name="adj1" fmla="val 77562"/>
              <a:gd name="adj2" fmla="val 3195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9BB70-C3BA-4F56-A6BC-9296E28AEB76}"/>
              </a:ext>
            </a:extLst>
          </p:cNvPr>
          <p:cNvSpPr txBox="1"/>
          <p:nvPr/>
        </p:nvSpPr>
        <p:spPr>
          <a:xfrm>
            <a:off x="2464539" y="40595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处理能力</a:t>
            </a:r>
            <a:endParaRPr lang="en-US" altLang="zh-CN" dirty="0"/>
          </a:p>
          <a:p>
            <a:r>
              <a:rPr lang="zh-CN" altLang="en-US" dirty="0"/>
              <a:t>大幅提升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66C3A2F-5BFA-4C00-9513-1A4A5643EBE3}"/>
              </a:ext>
            </a:extLst>
          </p:cNvPr>
          <p:cNvSpPr txBox="1"/>
          <p:nvPr/>
        </p:nvSpPr>
        <p:spPr>
          <a:xfrm>
            <a:off x="4029086" y="2569977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耗费资源 </a:t>
            </a:r>
            <a:r>
              <a:rPr lang="en-US" altLang="zh-CN" dirty="0">
                <a:solidFill>
                  <a:srgbClr val="C00000"/>
                </a:solidFill>
              </a:rPr>
              <a:t>10x </a:t>
            </a:r>
            <a:r>
              <a:rPr lang="zh-CN" altLang="en-US" dirty="0">
                <a:solidFill>
                  <a:srgbClr val="C00000"/>
                </a:solidFill>
              </a:rPr>
              <a:t>倍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64710ABF-9378-46FA-99E8-890C304814DD}"/>
              </a:ext>
            </a:extLst>
          </p:cNvPr>
          <p:cNvSpPr/>
          <p:nvPr/>
        </p:nvSpPr>
        <p:spPr>
          <a:xfrm>
            <a:off x="6850311" y="3078668"/>
            <a:ext cx="880254" cy="3397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593FD824-E224-4445-BF96-DAE3A1960D9F}"/>
              </a:ext>
            </a:extLst>
          </p:cNvPr>
          <p:cNvSpPr/>
          <p:nvPr/>
        </p:nvSpPr>
        <p:spPr>
          <a:xfrm>
            <a:off x="6186870" y="309040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00CDDB7-712E-4428-8AA4-2109C7D85271}"/>
              </a:ext>
            </a:extLst>
          </p:cNvPr>
          <p:cNvSpPr txBox="1"/>
          <p:nvPr/>
        </p:nvSpPr>
        <p:spPr>
          <a:xfrm>
            <a:off x="4572000" y="305078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十分之一流量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167FA40-FECF-4104-9BAB-BFB1E8ABB05A}"/>
              </a:ext>
            </a:extLst>
          </p:cNvPr>
          <p:cNvSpPr/>
          <p:nvPr/>
        </p:nvSpPr>
        <p:spPr>
          <a:xfrm>
            <a:off x="6850311" y="3578904"/>
            <a:ext cx="880254" cy="3397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</a:t>
            </a: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313F0BF1-4E2C-44D3-A0DF-ADDC4ED68A09}"/>
              </a:ext>
            </a:extLst>
          </p:cNvPr>
          <p:cNvSpPr/>
          <p:nvPr/>
        </p:nvSpPr>
        <p:spPr>
          <a:xfrm>
            <a:off x="6186870" y="359063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EBC56F9-7EAC-47D4-81C9-1C60070CBE69}"/>
              </a:ext>
            </a:extLst>
          </p:cNvPr>
          <p:cNvSpPr txBox="1"/>
          <p:nvPr/>
        </p:nvSpPr>
        <p:spPr>
          <a:xfrm>
            <a:off x="4572000" y="35510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十分之一流量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3059C92-C95B-4058-A848-47C4BB18A928}"/>
              </a:ext>
            </a:extLst>
          </p:cNvPr>
          <p:cNvSpPr txBox="1"/>
          <p:nvPr/>
        </p:nvSpPr>
        <p:spPr>
          <a:xfrm rot="5400000">
            <a:off x="5965123" y="410830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CC1655-97FC-4FBE-910B-F394E49DD4D3}"/>
              </a:ext>
            </a:extLst>
          </p:cNvPr>
          <p:cNvSpPr txBox="1"/>
          <p:nvPr/>
        </p:nvSpPr>
        <p:spPr>
          <a:xfrm>
            <a:off x="7737567" y="30491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C8E3FCC-3303-451D-B1F9-66C9DA7B83A9}"/>
              </a:ext>
            </a:extLst>
          </p:cNvPr>
          <p:cNvSpPr txBox="1"/>
          <p:nvPr/>
        </p:nvSpPr>
        <p:spPr>
          <a:xfrm>
            <a:off x="7737567" y="35493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85844BF-46BD-48AC-B426-FABA42776377}"/>
              </a:ext>
            </a:extLst>
          </p:cNvPr>
          <p:cNvSpPr txBox="1"/>
          <p:nvPr/>
        </p:nvSpPr>
        <p:spPr>
          <a:xfrm>
            <a:off x="4560251" y="4745175"/>
            <a:ext cx="439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1k</a:t>
            </a:r>
            <a:r>
              <a:rPr lang="zh-CN" altLang="en-US" dirty="0"/>
              <a:t>容量的</a:t>
            </a:r>
            <a:r>
              <a:rPr lang="en-US" altLang="zh-CN" dirty="0"/>
              <a:t> TCAM</a:t>
            </a:r>
            <a:r>
              <a:rPr lang="zh-CN" altLang="en-US" dirty="0"/>
              <a:t>查找表占用</a:t>
            </a:r>
            <a:r>
              <a:rPr lang="en-US" altLang="zh-CN" dirty="0"/>
              <a:t>FPGA</a:t>
            </a:r>
            <a:r>
              <a:rPr lang="zh-CN" altLang="en-US" dirty="0"/>
              <a:t>资源</a:t>
            </a:r>
            <a:r>
              <a:rPr lang="en-US" altLang="zh-CN" dirty="0"/>
              <a:t>33%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EFD52FC-E306-48B4-B0AA-50175BCAA233}"/>
              </a:ext>
            </a:extLst>
          </p:cNvPr>
          <p:cNvSpPr txBox="1"/>
          <p:nvPr/>
        </p:nvSpPr>
        <p:spPr>
          <a:xfrm>
            <a:off x="4029085" y="443532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 :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2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4" grpId="0" animBg="1"/>
      <p:bldP spid="46" grpId="0"/>
      <p:bldP spid="48" grpId="0" animBg="1"/>
      <p:bldP spid="49" grpId="0" animBg="1"/>
      <p:bldP spid="50" grpId="0"/>
      <p:bldP spid="54" grpId="0"/>
      <p:bldP spid="55" grpId="0"/>
      <p:bldP spid="56" grpId="0"/>
      <p:bldP spid="57" grpId="0"/>
      <p:bldP spid="5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0356F86-A92C-44B3-8FBF-C8AAF29887F5}"/>
              </a:ext>
            </a:extLst>
          </p:cNvPr>
          <p:cNvSpPr/>
          <p:nvPr/>
        </p:nvSpPr>
        <p:spPr>
          <a:xfrm>
            <a:off x="7071574" y="2813642"/>
            <a:ext cx="1212175" cy="4074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数据包组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5902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数据平面资源挑战 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0AA52B-463A-4B27-ABF4-5DB30A238585}"/>
              </a:ext>
            </a:extLst>
          </p:cNvPr>
          <p:cNvSpPr txBox="1"/>
          <p:nvPr/>
        </p:nvSpPr>
        <p:spPr>
          <a:xfrm>
            <a:off x="2282839" y="2159020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增大性能的同时，控制资源占用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A8A6C7C-409D-42C6-A8F9-4A19BC124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66" y="3680478"/>
            <a:ext cx="5683542" cy="2794144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593EC31E-AB64-421C-B414-7C3A291C2133}"/>
              </a:ext>
            </a:extLst>
          </p:cNvPr>
          <p:cNvSpPr txBox="1"/>
          <p:nvPr/>
        </p:nvSpPr>
        <p:spPr>
          <a:xfrm>
            <a:off x="390906" y="276146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分类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流量均衡：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44DD8D9-4FC0-4EEE-87C2-EC304D4DF8E8}"/>
              </a:ext>
            </a:extLst>
          </p:cNvPr>
          <p:cNvSpPr txBox="1"/>
          <p:nvPr/>
        </p:nvSpPr>
        <p:spPr>
          <a:xfrm>
            <a:off x="6580734" y="282087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j </a:t>
            </a:r>
            <a:r>
              <a:rPr lang="en-US" altLang="zh-CN" sz="1100" dirty="0">
                <a:solidFill>
                  <a:srgbClr val="C00000"/>
                </a:solidFill>
              </a:rPr>
              <a:t>0</a:t>
            </a:r>
            <a:r>
              <a:rPr lang="en-US" altLang="zh-CN" dirty="0">
                <a:solidFill>
                  <a:srgbClr val="C00000"/>
                </a:solidFill>
              </a:rPr>
              <a:t> :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17BC84A-A9DB-47A0-BCE5-3B1E44380253}"/>
              </a:ext>
            </a:extLst>
          </p:cNvPr>
          <p:cNvSpPr txBox="1"/>
          <p:nvPr/>
        </p:nvSpPr>
        <p:spPr>
          <a:xfrm>
            <a:off x="6637095" y="3427314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有限个数量的流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有限的性能需求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唯一性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F5C30326-27AE-4F1F-AE7A-8CF31A548B41}"/>
              </a:ext>
            </a:extLst>
          </p:cNvPr>
          <p:cNvSpPr/>
          <p:nvPr/>
        </p:nvSpPr>
        <p:spPr>
          <a:xfrm>
            <a:off x="3865648" y="2879060"/>
            <a:ext cx="969051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哈希函数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177CC52-FD37-4697-98F5-6257D2B308A8}"/>
              </a:ext>
            </a:extLst>
          </p:cNvPr>
          <p:cNvSpPr txBox="1"/>
          <p:nvPr/>
        </p:nvSpPr>
        <p:spPr>
          <a:xfrm>
            <a:off x="2350097" y="28136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包头数据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71B361A-F28F-4506-9128-12D91D904989}"/>
              </a:ext>
            </a:extLst>
          </p:cNvPr>
          <p:cNvSpPr txBox="1"/>
          <p:nvPr/>
        </p:nvSpPr>
        <p:spPr>
          <a:xfrm>
            <a:off x="5258927" y="281364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0~255</a:t>
            </a:r>
            <a:endParaRPr lang="zh-CN" altLang="en-US" dirty="0"/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4DA6FEC3-4E57-4C25-88BB-0735794775A3}"/>
              </a:ext>
            </a:extLst>
          </p:cNvPr>
          <p:cNvSpPr/>
          <p:nvPr/>
        </p:nvSpPr>
        <p:spPr>
          <a:xfrm>
            <a:off x="3437040" y="2894908"/>
            <a:ext cx="365893" cy="2148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3B86A9AD-8BAC-42B9-935B-413FC04FBB77}"/>
              </a:ext>
            </a:extLst>
          </p:cNvPr>
          <p:cNvSpPr/>
          <p:nvPr/>
        </p:nvSpPr>
        <p:spPr>
          <a:xfrm>
            <a:off x="4924246" y="2890905"/>
            <a:ext cx="365893" cy="2148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7A5ED3-1D90-45B4-89FB-EE917FDA931D}"/>
              </a:ext>
            </a:extLst>
          </p:cNvPr>
          <p:cNvSpPr txBox="1"/>
          <p:nvPr/>
        </p:nvSpPr>
        <p:spPr>
          <a:xfrm>
            <a:off x="6583455" y="553292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复制流表项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EA4C054-5A5C-43B1-A557-8463D6B73D65}"/>
              </a:ext>
            </a:extLst>
          </p:cNvPr>
          <p:cNvSpPr txBox="1"/>
          <p:nvPr/>
        </p:nvSpPr>
        <p:spPr>
          <a:xfrm>
            <a:off x="7948323" y="554237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62203BB-12AE-4626-8DEB-5C48DF6AB53A}"/>
              </a:ext>
            </a:extLst>
          </p:cNvPr>
          <p:cNvSpPr txBox="1"/>
          <p:nvPr/>
        </p:nvSpPr>
        <p:spPr>
          <a:xfrm>
            <a:off x="6583455" y="595490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流量不均衡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1B76028-932A-4B27-8E2C-87CBC213D004}"/>
              </a:ext>
            </a:extLst>
          </p:cNvPr>
          <p:cNvSpPr txBox="1"/>
          <p:nvPr/>
        </p:nvSpPr>
        <p:spPr>
          <a:xfrm>
            <a:off x="7948323" y="596435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7" grpId="0"/>
      <p:bldP spid="51" grpId="0"/>
      <p:bldP spid="52" grpId="0"/>
      <p:bldP spid="53" grpId="0" animBg="1"/>
      <p:bldP spid="59" grpId="0"/>
      <p:bldP spid="60" grpId="0"/>
      <p:bldP spid="61" grpId="0" animBg="1"/>
      <p:bldP spid="64" grpId="0" animBg="1"/>
      <p:bldP spid="65" grpId="0"/>
      <p:bldP spid="67" grpId="0"/>
      <p:bldP spid="69" grpId="0"/>
      <p:bldP spid="7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59020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数据平面可用性扩展 </a:t>
            </a:r>
            <a:r>
              <a:rPr lang="en-US" altLang="zh-CN" dirty="0"/>
              <a:t>: </a:t>
            </a:r>
            <a:r>
              <a:rPr lang="zh-CN" altLang="en-US" dirty="0"/>
              <a:t>多级流水处理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93EC31E-AB64-421C-B414-7C3A291C2133}"/>
              </a:ext>
            </a:extLst>
          </p:cNvPr>
          <p:cNvSpPr txBox="1"/>
          <p:nvPr/>
        </p:nvSpPr>
        <p:spPr>
          <a:xfrm>
            <a:off x="390906" y="276146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分类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  <a:r>
              <a:rPr lang="zh-CN" altLang="en-US" dirty="0">
                <a:solidFill>
                  <a:srgbClr val="C00000"/>
                </a:solidFill>
              </a:rPr>
              <a:t>流量均衡：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876246" y="3787219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349440" y="378721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874755" y="4149596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347949" y="414959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876246" y="4517266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349440" y="451726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874755" y="535208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347949" y="535208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518547" y="488936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2548320" y="449354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531457" y="3296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3267958" y="3295683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2548320" y="411603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2555778" y="3751394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2522704" y="530249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2669003" y="485967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874755" y="598903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4388568" y="598903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74" y="3555145"/>
            <a:ext cx="629961" cy="22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09166 -0.00162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44" grpId="0" animBg="1"/>
      <p:bldP spid="45" grpId="0" animBg="1"/>
      <p:bldP spid="46" grpId="0"/>
      <p:bldP spid="48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5902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控制平面计算挑战</a:t>
            </a:r>
            <a:r>
              <a:rPr lang="en-US" altLang="zh-CN" dirty="0"/>
              <a:t>: </a:t>
            </a:r>
            <a:r>
              <a:rPr lang="zh-CN" altLang="en-US" dirty="0"/>
              <a:t>流分配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DD7AAE43-DB78-44C2-84DD-F7940C38BB14}"/>
              </a:ext>
            </a:extLst>
          </p:cNvPr>
          <p:cNvSpPr/>
          <p:nvPr/>
        </p:nvSpPr>
        <p:spPr>
          <a:xfrm>
            <a:off x="1515663" y="3105236"/>
            <a:ext cx="1212175" cy="4074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数据包组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82E9768-1BB6-4EEE-9D20-1AE80B369BFE}"/>
              </a:ext>
            </a:extLst>
          </p:cNvPr>
          <p:cNvSpPr txBox="1"/>
          <p:nvPr/>
        </p:nvSpPr>
        <p:spPr>
          <a:xfrm>
            <a:off x="424175" y="309385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j </a:t>
            </a:r>
            <a:r>
              <a:rPr lang="en-US" altLang="zh-CN" sz="1400" dirty="0">
                <a:solidFill>
                  <a:srgbClr val="C00000"/>
                </a:solidFill>
              </a:rPr>
              <a:t>0</a:t>
            </a:r>
            <a:r>
              <a:rPr lang="en-US" altLang="zh-CN" dirty="0">
                <a:solidFill>
                  <a:srgbClr val="C00000"/>
                </a:solidFill>
              </a:rPr>
              <a:t> ~ j </a:t>
            </a:r>
            <a:r>
              <a:rPr lang="en-US" altLang="zh-CN" sz="1400" dirty="0">
                <a:solidFill>
                  <a:srgbClr val="C00000"/>
                </a:solidFill>
              </a:rPr>
              <a:t>255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3759688-9E29-4506-9C7A-320CEB536069}"/>
              </a:ext>
            </a:extLst>
          </p:cNvPr>
          <p:cNvSpPr/>
          <p:nvPr/>
        </p:nvSpPr>
        <p:spPr>
          <a:xfrm>
            <a:off x="4464844" y="2217253"/>
            <a:ext cx="1674033" cy="5739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568AC13-63CD-4B3F-9085-070C381C1C74}"/>
              </a:ext>
            </a:extLst>
          </p:cNvPr>
          <p:cNvCxnSpPr/>
          <p:nvPr/>
        </p:nvCxnSpPr>
        <p:spPr>
          <a:xfrm>
            <a:off x="4625200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63ED513-5E43-4440-886E-7552C18E9C0C}"/>
              </a:ext>
            </a:extLst>
          </p:cNvPr>
          <p:cNvCxnSpPr/>
          <p:nvPr/>
        </p:nvCxnSpPr>
        <p:spPr>
          <a:xfrm>
            <a:off x="4777600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2A7CADD-EAD4-4161-A4D3-C35DA0BED9B2}"/>
              </a:ext>
            </a:extLst>
          </p:cNvPr>
          <p:cNvCxnSpPr/>
          <p:nvPr/>
        </p:nvCxnSpPr>
        <p:spPr>
          <a:xfrm>
            <a:off x="4926825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CACEF325-CDD7-49CC-9BDB-E56AE49A8EA5}"/>
              </a:ext>
            </a:extLst>
          </p:cNvPr>
          <p:cNvCxnSpPr/>
          <p:nvPr/>
        </p:nvCxnSpPr>
        <p:spPr>
          <a:xfrm>
            <a:off x="5079225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813FAA4B-B07A-4A8F-B039-0BA7456001AF}"/>
              </a:ext>
            </a:extLst>
          </p:cNvPr>
          <p:cNvCxnSpPr/>
          <p:nvPr/>
        </p:nvCxnSpPr>
        <p:spPr>
          <a:xfrm>
            <a:off x="5225275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C90088B-04FC-4588-8A23-4E7D12DF20B5}"/>
              </a:ext>
            </a:extLst>
          </p:cNvPr>
          <p:cNvCxnSpPr/>
          <p:nvPr/>
        </p:nvCxnSpPr>
        <p:spPr>
          <a:xfrm>
            <a:off x="5377675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80E5D50-4E22-4E11-85A8-2E1AAEFB7A14}"/>
              </a:ext>
            </a:extLst>
          </p:cNvPr>
          <p:cNvCxnSpPr/>
          <p:nvPr/>
        </p:nvCxnSpPr>
        <p:spPr>
          <a:xfrm>
            <a:off x="5526900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64CB47C5-265F-4A4C-84C8-8584709A92EC}"/>
              </a:ext>
            </a:extLst>
          </p:cNvPr>
          <p:cNvCxnSpPr/>
          <p:nvPr/>
        </p:nvCxnSpPr>
        <p:spPr>
          <a:xfrm>
            <a:off x="5679300" y="2217253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978EC7D-3F2C-40D7-86D9-6B53CEEDB1E2}"/>
              </a:ext>
            </a:extLst>
          </p:cNvPr>
          <p:cNvCxnSpPr/>
          <p:nvPr/>
        </p:nvCxnSpPr>
        <p:spPr>
          <a:xfrm>
            <a:off x="5834875" y="2209272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159E7EA6-1BB0-4E54-A6D4-63B0312C8DB2}"/>
              </a:ext>
            </a:extLst>
          </p:cNvPr>
          <p:cNvCxnSpPr/>
          <p:nvPr/>
        </p:nvCxnSpPr>
        <p:spPr>
          <a:xfrm>
            <a:off x="5984100" y="2209272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80C07B39-586A-4144-8D0E-CD82E6123906}"/>
              </a:ext>
            </a:extLst>
          </p:cNvPr>
          <p:cNvSpPr/>
          <p:nvPr/>
        </p:nvSpPr>
        <p:spPr>
          <a:xfrm>
            <a:off x="4464844" y="2895822"/>
            <a:ext cx="1674033" cy="132706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5BC0DDE-B2C1-4D00-81F7-F2378417620E}"/>
              </a:ext>
            </a:extLst>
          </p:cNvPr>
          <p:cNvSpPr/>
          <p:nvPr/>
        </p:nvSpPr>
        <p:spPr>
          <a:xfrm>
            <a:off x="4464844" y="3419740"/>
            <a:ext cx="1674033" cy="5739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CD5823F-B01B-4A44-985E-2D82F02A3ABE}"/>
              </a:ext>
            </a:extLst>
          </p:cNvPr>
          <p:cNvCxnSpPr/>
          <p:nvPr/>
        </p:nvCxnSpPr>
        <p:spPr>
          <a:xfrm>
            <a:off x="4625200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D42D2FD0-B3F2-4CE4-BFB6-6761182FE972}"/>
              </a:ext>
            </a:extLst>
          </p:cNvPr>
          <p:cNvCxnSpPr/>
          <p:nvPr/>
        </p:nvCxnSpPr>
        <p:spPr>
          <a:xfrm>
            <a:off x="4777600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C39B7B2-F7FC-46FF-8CA6-698E9AB876ED}"/>
              </a:ext>
            </a:extLst>
          </p:cNvPr>
          <p:cNvCxnSpPr/>
          <p:nvPr/>
        </p:nvCxnSpPr>
        <p:spPr>
          <a:xfrm>
            <a:off x="4926825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2A6FD9E1-CC86-4866-B2BF-E2D914C57F8C}"/>
              </a:ext>
            </a:extLst>
          </p:cNvPr>
          <p:cNvCxnSpPr/>
          <p:nvPr/>
        </p:nvCxnSpPr>
        <p:spPr>
          <a:xfrm>
            <a:off x="5079225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912B11E-FADF-4A6A-B0B5-62F8C29F8E48}"/>
              </a:ext>
            </a:extLst>
          </p:cNvPr>
          <p:cNvCxnSpPr/>
          <p:nvPr/>
        </p:nvCxnSpPr>
        <p:spPr>
          <a:xfrm>
            <a:off x="5225275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1EF918F-D77E-43CA-B1CA-BA8D97005157}"/>
              </a:ext>
            </a:extLst>
          </p:cNvPr>
          <p:cNvCxnSpPr/>
          <p:nvPr/>
        </p:nvCxnSpPr>
        <p:spPr>
          <a:xfrm>
            <a:off x="5377675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A674DA7-76B3-4139-AF77-0FB7BD806461}"/>
              </a:ext>
            </a:extLst>
          </p:cNvPr>
          <p:cNvCxnSpPr/>
          <p:nvPr/>
        </p:nvCxnSpPr>
        <p:spPr>
          <a:xfrm>
            <a:off x="5526900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0931E34-4377-4A78-9773-52948243D988}"/>
              </a:ext>
            </a:extLst>
          </p:cNvPr>
          <p:cNvCxnSpPr/>
          <p:nvPr/>
        </p:nvCxnSpPr>
        <p:spPr>
          <a:xfrm>
            <a:off x="5679300" y="34197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2217B0A2-4676-442B-8CC5-A30E05143550}"/>
              </a:ext>
            </a:extLst>
          </p:cNvPr>
          <p:cNvCxnSpPr/>
          <p:nvPr/>
        </p:nvCxnSpPr>
        <p:spPr>
          <a:xfrm>
            <a:off x="5834875" y="3411759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B9F80CB-0348-4820-B087-EBDEED1CF508}"/>
              </a:ext>
            </a:extLst>
          </p:cNvPr>
          <p:cNvCxnSpPr/>
          <p:nvPr/>
        </p:nvCxnSpPr>
        <p:spPr>
          <a:xfrm>
            <a:off x="5984100" y="3411759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C28673EB-AE19-436C-A075-ABC38C40841C}"/>
              </a:ext>
            </a:extLst>
          </p:cNvPr>
          <p:cNvSpPr/>
          <p:nvPr/>
        </p:nvSpPr>
        <p:spPr>
          <a:xfrm>
            <a:off x="4464844" y="4098309"/>
            <a:ext cx="1674033" cy="132706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0CE1360-EC0B-458E-8F02-EFE6E80E44C2}"/>
              </a:ext>
            </a:extLst>
          </p:cNvPr>
          <p:cNvSpPr/>
          <p:nvPr/>
        </p:nvSpPr>
        <p:spPr>
          <a:xfrm>
            <a:off x="4464844" y="5273940"/>
            <a:ext cx="1674033" cy="573932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5A2D954A-FEAC-4395-965B-3612D29A046F}"/>
              </a:ext>
            </a:extLst>
          </p:cNvPr>
          <p:cNvCxnSpPr/>
          <p:nvPr/>
        </p:nvCxnSpPr>
        <p:spPr>
          <a:xfrm>
            <a:off x="4625200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8FAF63A-18C8-465E-B049-03D98103AF8F}"/>
              </a:ext>
            </a:extLst>
          </p:cNvPr>
          <p:cNvCxnSpPr/>
          <p:nvPr/>
        </p:nvCxnSpPr>
        <p:spPr>
          <a:xfrm>
            <a:off x="4777600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56BD411-FD8E-4AFF-A9FD-C6F618B633B5}"/>
              </a:ext>
            </a:extLst>
          </p:cNvPr>
          <p:cNvCxnSpPr/>
          <p:nvPr/>
        </p:nvCxnSpPr>
        <p:spPr>
          <a:xfrm>
            <a:off x="4926825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D6E71BE6-D0EB-410B-97F4-A7E7BC30DB65}"/>
              </a:ext>
            </a:extLst>
          </p:cNvPr>
          <p:cNvCxnSpPr/>
          <p:nvPr/>
        </p:nvCxnSpPr>
        <p:spPr>
          <a:xfrm>
            <a:off x="5079225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A4E186CF-6EBF-4005-93DC-9B55E0FBE29D}"/>
              </a:ext>
            </a:extLst>
          </p:cNvPr>
          <p:cNvCxnSpPr/>
          <p:nvPr/>
        </p:nvCxnSpPr>
        <p:spPr>
          <a:xfrm>
            <a:off x="5225275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824BFA3E-1E73-41C2-9562-8486BF7BD3AD}"/>
              </a:ext>
            </a:extLst>
          </p:cNvPr>
          <p:cNvCxnSpPr/>
          <p:nvPr/>
        </p:nvCxnSpPr>
        <p:spPr>
          <a:xfrm>
            <a:off x="5377675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DA7B754-02E0-45DD-86CD-0A5E83B5C9EE}"/>
              </a:ext>
            </a:extLst>
          </p:cNvPr>
          <p:cNvCxnSpPr/>
          <p:nvPr/>
        </p:nvCxnSpPr>
        <p:spPr>
          <a:xfrm>
            <a:off x="5526900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47F64A4F-537D-4176-B225-E0F91F384D2A}"/>
              </a:ext>
            </a:extLst>
          </p:cNvPr>
          <p:cNvCxnSpPr/>
          <p:nvPr/>
        </p:nvCxnSpPr>
        <p:spPr>
          <a:xfrm>
            <a:off x="5679300" y="5273940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1316A10-2675-4597-870B-C9D32712A53C}"/>
              </a:ext>
            </a:extLst>
          </p:cNvPr>
          <p:cNvCxnSpPr/>
          <p:nvPr/>
        </p:nvCxnSpPr>
        <p:spPr>
          <a:xfrm>
            <a:off x="5834875" y="5265959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D128E419-50F3-4BC2-90BC-394CD02555C2}"/>
              </a:ext>
            </a:extLst>
          </p:cNvPr>
          <p:cNvCxnSpPr/>
          <p:nvPr/>
        </p:nvCxnSpPr>
        <p:spPr>
          <a:xfrm>
            <a:off x="5984100" y="5265959"/>
            <a:ext cx="0" cy="5739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38C80D51-AEBE-4A63-8181-DB2A40453255}"/>
              </a:ext>
            </a:extLst>
          </p:cNvPr>
          <p:cNvSpPr/>
          <p:nvPr/>
        </p:nvSpPr>
        <p:spPr>
          <a:xfrm>
            <a:off x="4464844" y="5952509"/>
            <a:ext cx="1674033" cy="132706"/>
          </a:xfrm>
          <a:prstGeom prst="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AEFA9FF2-71C6-4197-9225-7F57EACC4663}"/>
              </a:ext>
            </a:extLst>
          </p:cNvPr>
          <p:cNvSpPr txBox="1"/>
          <p:nvPr/>
        </p:nvSpPr>
        <p:spPr>
          <a:xfrm>
            <a:off x="4530875" y="12864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流表容量限制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DDA5A5A-A1D7-4145-A5D5-EF13E9A6EDCC}"/>
              </a:ext>
            </a:extLst>
          </p:cNvPr>
          <p:cNvSpPr txBox="1"/>
          <p:nvPr/>
        </p:nvSpPr>
        <p:spPr>
          <a:xfrm>
            <a:off x="4539892" y="177427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性能需求限制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D627EFD-06CF-464E-9AC9-DE405C75C101}"/>
              </a:ext>
            </a:extLst>
          </p:cNvPr>
          <p:cNvSpPr/>
          <p:nvPr/>
        </p:nvSpPr>
        <p:spPr>
          <a:xfrm>
            <a:off x="1510798" y="3604996"/>
            <a:ext cx="474222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90E7E48-EF84-4439-B7DB-3B724EC4CE9E}"/>
              </a:ext>
            </a:extLst>
          </p:cNvPr>
          <p:cNvSpPr/>
          <p:nvPr/>
        </p:nvSpPr>
        <p:spPr>
          <a:xfrm>
            <a:off x="1510798" y="4271197"/>
            <a:ext cx="646941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4FB4EB95-9970-4DF1-9EF3-5251A3BE47E7}"/>
              </a:ext>
            </a:extLst>
          </p:cNvPr>
          <p:cNvSpPr txBox="1"/>
          <p:nvPr/>
        </p:nvSpPr>
        <p:spPr>
          <a:xfrm>
            <a:off x="2191032" y="3804291"/>
            <a:ext cx="2346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有限个数量的流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有限的吞吐需求</a:t>
            </a:r>
            <a:endParaRPr lang="en-US" altLang="zh-CN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EC9DE5A-CF14-4A2D-838D-4CEA83849F61}"/>
              </a:ext>
            </a:extLst>
          </p:cNvPr>
          <p:cNvCxnSpPr/>
          <p:nvPr/>
        </p:nvCxnSpPr>
        <p:spPr>
          <a:xfrm>
            <a:off x="4358640" y="1632781"/>
            <a:ext cx="0" cy="472178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78A722C9-92EA-424F-A072-2B2CEF6562B6}"/>
              </a:ext>
            </a:extLst>
          </p:cNvPr>
          <p:cNvCxnSpPr/>
          <p:nvPr/>
        </p:nvCxnSpPr>
        <p:spPr>
          <a:xfrm>
            <a:off x="6211920" y="1632781"/>
            <a:ext cx="0" cy="472178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左大括号 9">
            <a:extLst>
              <a:ext uri="{FF2B5EF4-FFF2-40B4-BE49-F238E27FC236}">
                <a16:creationId xmlns:a16="http://schemas.microsoft.com/office/drawing/2014/main" id="{E37C7D7C-0495-461C-9D7D-A9262F21849B}"/>
              </a:ext>
            </a:extLst>
          </p:cNvPr>
          <p:cNvSpPr/>
          <p:nvPr/>
        </p:nvSpPr>
        <p:spPr>
          <a:xfrm rot="10800000">
            <a:off x="6457149" y="2531958"/>
            <a:ext cx="384016" cy="3142384"/>
          </a:xfrm>
          <a:prstGeom prst="leftBrace">
            <a:avLst>
              <a:gd name="adj1" fmla="val 77562"/>
              <a:gd name="adj2" fmla="val 3195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87D6C9-E02F-4B40-8CA2-5742645523ED}"/>
              </a:ext>
            </a:extLst>
          </p:cNvPr>
          <p:cNvSpPr txBox="1"/>
          <p:nvPr/>
        </p:nvSpPr>
        <p:spPr>
          <a:xfrm>
            <a:off x="7038456" y="4477476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</a:t>
            </a:r>
            <a:r>
              <a:rPr lang="zh-CN" altLang="en-US" dirty="0"/>
              <a:t>个并行处理单元</a:t>
            </a:r>
            <a:endParaRPr lang="en-US" altLang="zh-CN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A6A23898-4A5E-40C9-AAEA-252B5C7942BD}"/>
              </a:ext>
            </a:extLst>
          </p:cNvPr>
          <p:cNvSpPr/>
          <p:nvPr/>
        </p:nvSpPr>
        <p:spPr>
          <a:xfrm>
            <a:off x="1510798" y="4509938"/>
            <a:ext cx="274094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C1EF5EF5-5BE8-43A8-8B2C-7298D79363B3}"/>
              </a:ext>
            </a:extLst>
          </p:cNvPr>
          <p:cNvSpPr/>
          <p:nvPr/>
        </p:nvSpPr>
        <p:spPr>
          <a:xfrm>
            <a:off x="1510799" y="5176139"/>
            <a:ext cx="364290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7C01FED-56AB-4A71-A101-2E01F54AC53B}"/>
              </a:ext>
            </a:extLst>
          </p:cNvPr>
          <p:cNvSpPr/>
          <p:nvPr/>
        </p:nvSpPr>
        <p:spPr>
          <a:xfrm>
            <a:off x="1511646" y="4509938"/>
            <a:ext cx="225361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3F07041-1BEC-403C-8066-B850099E6F89}"/>
              </a:ext>
            </a:extLst>
          </p:cNvPr>
          <p:cNvSpPr/>
          <p:nvPr/>
        </p:nvSpPr>
        <p:spPr>
          <a:xfrm>
            <a:off x="1511646" y="5176139"/>
            <a:ext cx="646941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F4B838-C6DC-4190-BCE9-6091CCE24FD5}"/>
              </a:ext>
            </a:extLst>
          </p:cNvPr>
          <p:cNvSpPr/>
          <p:nvPr/>
        </p:nvSpPr>
        <p:spPr>
          <a:xfrm>
            <a:off x="1515697" y="4505962"/>
            <a:ext cx="474222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337A294F-0235-48A2-B07C-277FC55950B7}"/>
              </a:ext>
            </a:extLst>
          </p:cNvPr>
          <p:cNvSpPr/>
          <p:nvPr/>
        </p:nvSpPr>
        <p:spPr>
          <a:xfrm>
            <a:off x="1515698" y="5172163"/>
            <a:ext cx="379680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D935949-F57E-45B4-9723-1B85A02C8C4C}"/>
              </a:ext>
            </a:extLst>
          </p:cNvPr>
          <p:cNvSpPr/>
          <p:nvPr/>
        </p:nvSpPr>
        <p:spPr>
          <a:xfrm>
            <a:off x="1517675" y="4501049"/>
            <a:ext cx="529124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ABF999D-56C5-4664-AE9B-672FC65DC700}"/>
              </a:ext>
            </a:extLst>
          </p:cNvPr>
          <p:cNvSpPr/>
          <p:nvPr/>
        </p:nvSpPr>
        <p:spPr>
          <a:xfrm>
            <a:off x="1517676" y="5167250"/>
            <a:ext cx="356248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F71AE0D-6C9F-4EB0-80B6-33AAE45FBF7F}"/>
              </a:ext>
            </a:extLst>
          </p:cNvPr>
          <p:cNvSpPr/>
          <p:nvPr/>
        </p:nvSpPr>
        <p:spPr>
          <a:xfrm>
            <a:off x="1514494" y="4509938"/>
            <a:ext cx="437411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9F5CAA1A-0618-4D64-A174-DA71BCE97F61}"/>
              </a:ext>
            </a:extLst>
          </p:cNvPr>
          <p:cNvSpPr/>
          <p:nvPr/>
        </p:nvSpPr>
        <p:spPr>
          <a:xfrm>
            <a:off x="1514496" y="5176139"/>
            <a:ext cx="352456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CC4086E1-284B-4A2B-8C80-6F4E70522C03}"/>
              </a:ext>
            </a:extLst>
          </p:cNvPr>
          <p:cNvSpPr/>
          <p:nvPr/>
        </p:nvSpPr>
        <p:spPr>
          <a:xfrm>
            <a:off x="1515206" y="4505025"/>
            <a:ext cx="296696" cy="573931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42148D0-900B-4794-B317-E370185243C2}"/>
              </a:ext>
            </a:extLst>
          </p:cNvPr>
          <p:cNvSpPr/>
          <p:nvPr/>
        </p:nvSpPr>
        <p:spPr>
          <a:xfrm>
            <a:off x="1515207" y="5171226"/>
            <a:ext cx="430992" cy="137582"/>
          </a:xfrm>
          <a:prstGeom prst="rect">
            <a:avLst/>
          </a:prstGeom>
          <a:solidFill>
            <a:schemeClr val="accent4">
              <a:alpha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84DBEF30-FB11-49CD-BA7D-07401804436D}"/>
              </a:ext>
            </a:extLst>
          </p:cNvPr>
          <p:cNvSpPr txBox="1"/>
          <p:nvPr/>
        </p:nvSpPr>
        <p:spPr>
          <a:xfrm>
            <a:off x="537909" y="6114035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算法复杂度</a:t>
            </a:r>
            <a:r>
              <a:rPr lang="en-US" altLang="zh-CN" dirty="0"/>
              <a:t> =  </a:t>
            </a:r>
            <a:endParaRPr lang="zh-CN" altLang="en-US" dirty="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EBFFEE65-922A-4DF7-8DC6-EFFA2680E711}"/>
              </a:ext>
            </a:extLst>
          </p:cNvPr>
          <p:cNvSpPr txBox="1"/>
          <p:nvPr/>
        </p:nvSpPr>
        <p:spPr>
          <a:xfrm>
            <a:off x="2061877" y="6114035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O(     )</a:t>
            </a:r>
            <a:endParaRPr lang="zh-CN" altLang="en-US" dirty="0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1AC86CC3-7595-41B7-9F8C-5D6FDB079681}"/>
              </a:ext>
            </a:extLst>
          </p:cNvPr>
          <p:cNvSpPr txBox="1"/>
          <p:nvPr/>
        </p:nvSpPr>
        <p:spPr>
          <a:xfrm>
            <a:off x="2322080" y="6114035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246D631-A360-4855-AA78-1A4CDC276BB6}"/>
              </a:ext>
            </a:extLst>
          </p:cNvPr>
          <p:cNvSpPr txBox="1"/>
          <p:nvPr/>
        </p:nvSpPr>
        <p:spPr>
          <a:xfrm>
            <a:off x="2466617" y="5952509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6B67A402-6186-4D92-9409-A3579AA689A2}"/>
              </a:ext>
            </a:extLst>
          </p:cNvPr>
          <p:cNvSpPr txBox="1"/>
          <p:nvPr/>
        </p:nvSpPr>
        <p:spPr>
          <a:xfrm>
            <a:off x="2795587" y="611684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=  8</a:t>
            </a:r>
            <a:endParaRPr lang="zh-CN" altLang="en-US" dirty="0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79C3B611-634D-4708-88C8-56B1B37DC575}"/>
              </a:ext>
            </a:extLst>
          </p:cNvPr>
          <p:cNvSpPr txBox="1"/>
          <p:nvPr/>
        </p:nvSpPr>
        <p:spPr>
          <a:xfrm>
            <a:off x="3166441" y="595707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654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"/>
                            </p:stCondLst>
                            <p:childTnLst>
                              <p:par>
                                <p:cTn id="22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32344 -0.3338 " pathEditMode="relative" rAng="0" ptsTypes="AA">
                                      <p:cBhvr>
                                        <p:cTn id="227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-16690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0.00024 L 0.3224 -0.3331 " pathEditMode="relative" rAng="0" ptsTypes="AA">
                                      <p:cBhvr>
                                        <p:cTn id="22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"/>
                            </p:stCondLst>
                            <p:childTnLst>
                              <p:par>
                                <p:cTn id="2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"/>
                            </p:stCondLst>
                            <p:childTnLst>
                              <p:par>
                                <p:cTn id="2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32222 -0.15717 " pathEditMode="relative" rAng="0" ptsTypes="AA">
                                      <p:cBhvr>
                                        <p:cTn id="239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32378 -0.15602 " pathEditMode="relative" rAng="0" ptsTypes="AA">
                                      <p:cBhvr>
                                        <p:cTn id="24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1" y="-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500"/>
                            </p:stCondLst>
                            <p:childTnLst>
                              <p:par>
                                <p:cTn id="2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750"/>
                            </p:stCondLst>
                            <p:childTnLst>
                              <p:par>
                                <p:cTn id="25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32327 0.11157 " pathEditMode="relative" rAng="0" ptsTypes="AA">
                                      <p:cBhvr>
                                        <p:cTn id="253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0.32223 0.11227 " pathEditMode="relative" rAng="0" ptsTypes="AA">
                                      <p:cBhvr>
                                        <p:cTn id="256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11" y="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250"/>
                            </p:stCondLst>
                            <p:childTnLst>
                              <p:par>
                                <p:cTn id="2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0"/>
                            </p:stCondLst>
                            <p:childTnLst>
                              <p:par>
                                <p:cTn id="2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0.34827 0.1125 " pathEditMode="relative" rAng="0" ptsTypes="AA">
                                      <p:cBhvr>
                                        <p:cTn id="267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83" y="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"/>
                            </p:stCondLst>
                            <p:childTnLst>
                              <p:par>
                                <p:cTn id="26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9409 0.11388 " pathEditMode="relative" rAng="0" ptsTypes="AA">
                                      <p:cBhvr>
                                        <p:cTn id="270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3250"/>
                            </p:stCondLst>
                            <p:childTnLst>
                              <p:par>
                                <p:cTn id="2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35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750"/>
                            </p:stCondLst>
                            <p:childTnLst>
                              <p:par>
                                <p:cTn id="2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35348 -0.33403 " pathEditMode="relative" rAng="0" ptsTypes="AA">
                                      <p:cBhvr>
                                        <p:cTn id="28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74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4000"/>
                            </p:stCondLst>
                            <p:childTnLst>
                              <p:par>
                                <p:cTn id="2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69 L 0.36302 -0.33287 " pathEditMode="relative" rAng="0" ptsTypes="AA">
                                      <p:cBhvr>
                                        <p:cTn id="284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60" y="-1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4250"/>
                            </p:stCondLst>
                            <p:childTnLst>
                              <p:par>
                                <p:cTn id="2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4500"/>
                            </p:stCondLst>
                            <p:childTnLst>
                              <p:par>
                                <p:cTn id="2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4750"/>
                            </p:stCondLst>
                            <p:childTnLst>
                              <p:par>
                                <p:cTn id="2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37326 -0.15764 " pathEditMode="relative" rAng="0" ptsTypes="AA">
                                      <p:cBhvr>
                                        <p:cTn id="295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63" y="-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000"/>
                            </p:stCondLst>
                            <p:childTnLst>
                              <p:par>
                                <p:cTn id="2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111E-6 L 0.36632 -0.15648 " pathEditMode="relative" rAng="0" ptsTypes="AA">
                                      <p:cBhvr>
                                        <p:cTn id="298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6" y="-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2" grpId="0" animBg="1"/>
      <p:bldP spid="63" grpId="0" animBg="1"/>
      <p:bldP spid="75" grpId="0" animBg="1"/>
      <p:bldP spid="76" grpId="0" animBg="1"/>
      <p:bldP spid="87" grpId="0" animBg="1"/>
      <p:bldP spid="88" grpId="0"/>
      <p:bldP spid="89" grpId="0"/>
      <p:bldP spid="10" grpId="0" animBg="1"/>
      <p:bldP spid="11" grpId="0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/>
      <p:bldP spid="111" grpId="0"/>
      <p:bldP spid="112" grpId="0"/>
      <p:bldP spid="113" grpId="0"/>
      <p:bldP spid="114" grpId="0"/>
      <p:bldP spid="1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自适应交换架构：挑战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B17938E5-9759-41D2-B5F1-22A05A627981}"/>
              </a:ext>
            </a:extLst>
          </p:cNvPr>
          <p:cNvSpPr txBox="1"/>
          <p:nvPr/>
        </p:nvSpPr>
        <p:spPr>
          <a:xfrm>
            <a:off x="390906" y="2159020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控制平面计算挑战 </a:t>
            </a:r>
            <a:r>
              <a:rPr lang="en-US" altLang="zh-CN" dirty="0"/>
              <a:t>: </a:t>
            </a:r>
            <a:r>
              <a:rPr lang="zh-CN" altLang="en-US" dirty="0"/>
              <a:t>流分配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102" name="箭头: 右 101">
            <a:extLst>
              <a:ext uri="{FF2B5EF4-FFF2-40B4-BE49-F238E27FC236}">
                <a16:creationId xmlns:a16="http://schemas.microsoft.com/office/drawing/2014/main" id="{22B10E29-EB3D-4E51-BFC9-F0D9002B1DA9}"/>
              </a:ext>
            </a:extLst>
          </p:cNvPr>
          <p:cNvSpPr/>
          <p:nvPr/>
        </p:nvSpPr>
        <p:spPr>
          <a:xfrm>
            <a:off x="3329836" y="217428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D52927E5-A056-4B3B-8B2B-EBB873087909}"/>
              </a:ext>
            </a:extLst>
          </p:cNvPr>
          <p:cNvSpPr txBox="1"/>
          <p:nvPr/>
        </p:nvSpPr>
        <p:spPr>
          <a:xfrm>
            <a:off x="5886624" y="2160118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NP</a:t>
            </a:r>
            <a:r>
              <a:rPr lang="zh-CN" altLang="en-US" dirty="0"/>
              <a:t>难问题</a:t>
            </a:r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6F82FF75-1C4F-4F24-AC13-7E10EB1B379A}"/>
              </a:ext>
            </a:extLst>
          </p:cNvPr>
          <p:cNvSpPr/>
          <p:nvPr/>
        </p:nvSpPr>
        <p:spPr>
          <a:xfrm>
            <a:off x="5336212" y="217428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ECE19BB0-8281-4C72-8032-D94FE57CEAE2}"/>
              </a:ext>
            </a:extLst>
          </p:cNvPr>
          <p:cNvSpPr txBox="1"/>
          <p:nvPr/>
        </p:nvSpPr>
        <p:spPr>
          <a:xfrm>
            <a:off x="3959576" y="215364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子数和问题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0CB90884-D624-4384-9C70-8ECB2563BB08}"/>
              </a:ext>
            </a:extLst>
          </p:cNvPr>
          <p:cNvSpPr txBox="1"/>
          <p:nvPr/>
        </p:nvSpPr>
        <p:spPr>
          <a:xfrm>
            <a:off x="1522904" y="327254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启发式算法，模拟退火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2AAA5FE0-7A81-43EC-8AE2-EE57315C5105}"/>
              </a:ext>
            </a:extLst>
          </p:cNvPr>
          <p:cNvSpPr txBox="1"/>
          <p:nvPr/>
        </p:nvSpPr>
        <p:spPr>
          <a:xfrm>
            <a:off x="2295064" y="3874991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初始化，贪婪法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A6DAD462-67F7-4C8F-8CE8-85FFA3E57077}"/>
              </a:ext>
            </a:extLst>
          </p:cNvPr>
          <p:cNvSpPr txBox="1"/>
          <p:nvPr/>
        </p:nvSpPr>
        <p:spPr>
          <a:xfrm>
            <a:off x="2295064" y="4568597"/>
            <a:ext cx="289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邻域搜索，跳出局部最优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ED8D757C-72FC-4999-8F3A-4555DE190701}"/>
              </a:ext>
            </a:extLst>
          </p:cNvPr>
          <p:cNvSpPr txBox="1"/>
          <p:nvPr/>
        </p:nvSpPr>
        <p:spPr>
          <a:xfrm>
            <a:off x="2295064" y="5352083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目标函数：资源约束，性能约束</a:t>
            </a:r>
          </a:p>
        </p:txBody>
      </p:sp>
    </p:spTree>
    <p:extLst>
      <p:ext uri="{BB962C8B-B14F-4D97-AF65-F5344CB8AC3E}">
        <p14:creationId xmlns:p14="http://schemas.microsoft.com/office/powerpoint/2010/main" val="38688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3EA8B02E-7D43-4803-BC4E-F720CAFBBBA4}"/>
              </a:ext>
            </a:extLst>
          </p:cNvPr>
          <p:cNvSpPr/>
          <p:nvPr/>
        </p:nvSpPr>
        <p:spPr>
          <a:xfrm>
            <a:off x="4770912" y="3992304"/>
            <a:ext cx="1914367" cy="2379760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自适应交换架构：应用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DBDE944-059E-4B4B-B88E-C4E70E341D0E}"/>
              </a:ext>
            </a:extLst>
          </p:cNvPr>
          <p:cNvSpPr/>
          <p:nvPr/>
        </p:nvSpPr>
        <p:spPr>
          <a:xfrm>
            <a:off x="5252686" y="4883557"/>
            <a:ext cx="1295526" cy="574217"/>
          </a:xfrm>
          <a:prstGeom prst="roundRect">
            <a:avLst>
              <a:gd name="adj" fmla="val 748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拥塞控制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EF69DBE3-B06D-40F3-ADA3-AC871D2A3A64}"/>
              </a:ext>
            </a:extLst>
          </p:cNvPr>
          <p:cNvSpPr/>
          <p:nvPr/>
        </p:nvSpPr>
        <p:spPr>
          <a:xfrm>
            <a:off x="5252686" y="5626916"/>
            <a:ext cx="1295526" cy="574217"/>
          </a:xfrm>
          <a:prstGeom prst="roundRect">
            <a:avLst>
              <a:gd name="adj" fmla="val 748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计数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F0D5C7D7-96D6-47E2-B432-0C4EED9AB48A}"/>
              </a:ext>
            </a:extLst>
          </p:cNvPr>
          <p:cNvSpPr/>
          <p:nvPr/>
        </p:nvSpPr>
        <p:spPr>
          <a:xfrm>
            <a:off x="5252686" y="4146955"/>
            <a:ext cx="1295526" cy="574217"/>
          </a:xfrm>
          <a:prstGeom prst="roundRect">
            <a:avLst>
              <a:gd name="adj" fmla="val 748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状态转发</a:t>
            </a:r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5FAB5F7-E9E9-4800-8DB2-D3A3420BAB20}"/>
              </a:ext>
            </a:extLst>
          </p:cNvPr>
          <p:cNvCxnSpPr>
            <a:cxnSpLocks/>
          </p:cNvCxnSpPr>
          <p:nvPr/>
        </p:nvCxnSpPr>
        <p:spPr>
          <a:xfrm>
            <a:off x="817880" y="3543206"/>
            <a:ext cx="712216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771E3693-60CE-41D5-ADAC-D3E5CEA13E09}"/>
              </a:ext>
            </a:extLst>
          </p:cNvPr>
          <p:cNvSpPr txBox="1"/>
          <p:nvPr/>
        </p:nvSpPr>
        <p:spPr>
          <a:xfrm>
            <a:off x="740887" y="47907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2F9098E-81BE-4602-9FE8-5D8E90130518}"/>
              </a:ext>
            </a:extLst>
          </p:cNvPr>
          <p:cNvSpPr/>
          <p:nvPr/>
        </p:nvSpPr>
        <p:spPr>
          <a:xfrm>
            <a:off x="2728753" y="3970240"/>
            <a:ext cx="1914367" cy="2379760"/>
          </a:xfrm>
          <a:prstGeom prst="roundRect">
            <a:avLst>
              <a:gd name="adj" fmla="val 5787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298E7868-9ACB-4E6F-927B-CC5E445D00D7}"/>
              </a:ext>
            </a:extLst>
          </p:cNvPr>
          <p:cNvSpPr/>
          <p:nvPr/>
        </p:nvSpPr>
        <p:spPr>
          <a:xfrm>
            <a:off x="3048793" y="5352082"/>
            <a:ext cx="1421607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7C35F8F-C72C-44BA-918F-BF6A44A71C45}"/>
              </a:ext>
            </a:extLst>
          </p:cNvPr>
          <p:cNvSpPr txBox="1"/>
          <p:nvPr/>
        </p:nvSpPr>
        <p:spPr>
          <a:xfrm>
            <a:off x="3685936" y="5442250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MMU</a:t>
            </a:r>
            <a:endParaRPr lang="zh-CN" altLang="en-US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AD36AE1-9CCE-4D9F-A8FF-BDD8878E249A}"/>
              </a:ext>
            </a:extLst>
          </p:cNvPr>
          <p:cNvSpPr txBox="1"/>
          <p:nvPr/>
        </p:nvSpPr>
        <p:spPr>
          <a:xfrm>
            <a:off x="2773098" y="397024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ASIC</a:t>
            </a:r>
            <a:endParaRPr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C375666-675A-491B-89F7-C0759F6DD436}"/>
              </a:ext>
            </a:extLst>
          </p:cNvPr>
          <p:cNvSpPr txBox="1"/>
          <p:nvPr/>
        </p:nvSpPr>
        <p:spPr>
          <a:xfrm>
            <a:off x="4794133" y="396228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5191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2477417"/>
            <a:ext cx="1421607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549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分配算法</a:t>
            </a:r>
          </a:p>
        </p:txBody>
      </p:sp>
    </p:spTree>
    <p:extLst>
      <p:ext uri="{BB962C8B-B14F-4D97-AF65-F5344CB8AC3E}">
        <p14:creationId xmlns:p14="http://schemas.microsoft.com/office/powerpoint/2010/main" val="225419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7" grpId="0" animBg="1"/>
      <p:bldP spid="50" grpId="0" animBg="1"/>
      <p:bldP spid="51" grpId="0" animBg="1"/>
      <p:bldP spid="53" grpId="0"/>
      <p:bldP spid="54" grpId="0" animBg="1"/>
      <p:bldP spid="55" grpId="0" animBg="1"/>
      <p:bldP spid="56" grpId="0"/>
      <p:bldP spid="58" grpId="0"/>
      <p:bldP spid="59" grpId="0"/>
      <p:bldP spid="60" grpId="0"/>
      <p:bldP spid="61" grpId="0" animBg="1"/>
      <p:bldP spid="6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自适应交换架构：评估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00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1959257"/>
            <a:ext cx="1421607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031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分配算法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74FC4D-45D0-43BC-9DAA-15665D9D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05" y="2840295"/>
            <a:ext cx="6972658" cy="2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4740357" y="2274206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4011007" y="3134067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1263569" y="3429000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1263569" y="2242930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3811843" y="3429000"/>
            <a:ext cx="18420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3811843" y="2242930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6288143" y="3429000"/>
            <a:ext cx="18420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6288143" y="2242930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1514475" y="2295525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1489868" y="300434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1215338" y="3567440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941580" y="3567440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2667822" y="3567440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3771100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4497342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5223584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6288143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7014385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7740627" y="3584561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2159988" y="268446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2861623" y="2343220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851096" y="2063951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1282498" y="2717071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951198" y="23945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2648024" y="206617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3418359" y="2083564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3989508" y="330200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4711575" y="3092061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5417385" y="236782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3818469" y="3015036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4429250" y="275810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4960175" y="2139751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5891346" y="2161421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7267978" y="2256936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6538628" y="3116797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6517129" y="328473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7239196" y="3074791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7945006" y="235055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6346090" y="2997766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6956871" y="2740837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7445089" y="2130180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6253163" y="2106216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2234970" y="4995561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1534896" y="453947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2750969" y="452712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3221112" y="499556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2750969" y="546399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1534896" y="546399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1051669" y="4996089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6108268" y="4996608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5408194" y="454051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6624267" y="452817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7094410" y="499660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6624267" y="546504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5408194" y="546504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4924967" y="4997136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2169855" y="58764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5630418" y="586337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基础设施增长点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4222942" y="5884008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A3E0521-4FA4-4C26-A6B7-FA593A641AE2}"/>
              </a:ext>
            </a:extLst>
          </p:cNvPr>
          <p:cNvSpPr/>
          <p:nvPr/>
        </p:nvSpPr>
        <p:spPr>
          <a:xfrm>
            <a:off x="1488657" y="3379133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2779E510-FA16-4415-97AD-26C1E8FC83AB}"/>
              </a:ext>
            </a:extLst>
          </p:cNvPr>
          <p:cNvSpPr/>
          <p:nvPr/>
        </p:nvSpPr>
        <p:spPr>
          <a:xfrm>
            <a:off x="2159988" y="3379133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FD6A98E-FC6F-4380-B723-9B57C82E9F51}"/>
              </a:ext>
            </a:extLst>
          </p:cNvPr>
          <p:cNvSpPr/>
          <p:nvPr/>
        </p:nvSpPr>
        <p:spPr>
          <a:xfrm>
            <a:off x="2865118" y="3371471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96F4661-5C6E-406D-9D0E-F2AF988AD215}"/>
              </a:ext>
            </a:extLst>
          </p:cNvPr>
          <p:cNvSpPr/>
          <p:nvPr/>
        </p:nvSpPr>
        <p:spPr>
          <a:xfrm>
            <a:off x="3991025" y="3385028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187154A2-8AC5-4888-B7C4-FB3533FC414A}"/>
              </a:ext>
            </a:extLst>
          </p:cNvPr>
          <p:cNvSpPr/>
          <p:nvPr/>
        </p:nvSpPr>
        <p:spPr>
          <a:xfrm>
            <a:off x="4702573" y="3385028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7E59FF9-9658-4534-8979-D35402A61DCB}"/>
              </a:ext>
            </a:extLst>
          </p:cNvPr>
          <p:cNvSpPr/>
          <p:nvPr/>
        </p:nvSpPr>
        <p:spPr>
          <a:xfrm>
            <a:off x="5407703" y="3377366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D8189BC-05AC-4D6E-B06D-D858D51E1164}"/>
              </a:ext>
            </a:extLst>
          </p:cNvPr>
          <p:cNvSpPr/>
          <p:nvPr/>
        </p:nvSpPr>
        <p:spPr>
          <a:xfrm>
            <a:off x="6527648" y="3378446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FE1F178-5FF7-4498-97A2-8A9C5DC58061}"/>
              </a:ext>
            </a:extLst>
          </p:cNvPr>
          <p:cNvSpPr/>
          <p:nvPr/>
        </p:nvSpPr>
        <p:spPr>
          <a:xfrm>
            <a:off x="7239196" y="3378446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1513AE1-2CC2-40F8-8C91-2B2649C1B5F5}"/>
              </a:ext>
            </a:extLst>
          </p:cNvPr>
          <p:cNvSpPr/>
          <p:nvPr/>
        </p:nvSpPr>
        <p:spPr>
          <a:xfrm>
            <a:off x="7944326" y="3370784"/>
            <a:ext cx="45719" cy="592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8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自适应交换架构：评估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00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1959257"/>
            <a:ext cx="1421607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031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分配算法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E1524E-357A-4302-9B2C-1CA26E13D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06" y="2857968"/>
            <a:ext cx="6883754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6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自适应交换架构：评估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00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控制平面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1959257"/>
            <a:ext cx="1421607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0316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分配算法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59069E-3317-4D03-9EFA-A266D38F4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71" y="2720104"/>
            <a:ext cx="3993822" cy="33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自适应交换架构：评估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00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1959257"/>
            <a:ext cx="2093896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0316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可编程网络功能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DED4D-347F-41A8-B845-322477A4B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706" y="2654326"/>
            <a:ext cx="4582389" cy="34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2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增强网络交换节点处的自适应计算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4E5B786-61E7-4BA9-B2A3-30805E801A1C}"/>
              </a:ext>
            </a:extLst>
          </p:cNvPr>
          <p:cNvSpPr txBox="1"/>
          <p:nvPr/>
        </p:nvSpPr>
        <p:spPr>
          <a:xfrm>
            <a:off x="390906" y="15059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自适应交换架构：评估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A62FB6-0EAC-4E1C-9F9F-E5BF31A9449F}"/>
              </a:ext>
            </a:extLst>
          </p:cNvPr>
          <p:cNvSpPr/>
          <p:nvPr/>
        </p:nvSpPr>
        <p:spPr>
          <a:xfrm>
            <a:off x="9698513" y="1997453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3997F3-F94A-420F-BA1B-4584CAABF719}"/>
              </a:ext>
            </a:extLst>
          </p:cNvPr>
          <p:cNvSpPr/>
          <p:nvPr/>
        </p:nvSpPr>
        <p:spPr>
          <a:xfrm>
            <a:off x="10171707" y="1997453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90792E3-0DD5-4C3A-8820-5F92D2DC3BA9}"/>
              </a:ext>
            </a:extLst>
          </p:cNvPr>
          <p:cNvSpPr/>
          <p:nvPr/>
        </p:nvSpPr>
        <p:spPr>
          <a:xfrm>
            <a:off x="9697022" y="235983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7267B57-9EAD-404A-B47C-D97701B090A2}"/>
              </a:ext>
            </a:extLst>
          </p:cNvPr>
          <p:cNvSpPr/>
          <p:nvPr/>
        </p:nvSpPr>
        <p:spPr>
          <a:xfrm>
            <a:off x="10170216" y="235983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2D1C9ED4-821C-43F8-9345-1CB6ED135081}"/>
              </a:ext>
            </a:extLst>
          </p:cNvPr>
          <p:cNvSpPr/>
          <p:nvPr/>
        </p:nvSpPr>
        <p:spPr>
          <a:xfrm>
            <a:off x="9698513" y="2727500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AD140225-7A99-4D09-910D-C12DBD5D2D2C}"/>
              </a:ext>
            </a:extLst>
          </p:cNvPr>
          <p:cNvSpPr/>
          <p:nvPr/>
        </p:nvSpPr>
        <p:spPr>
          <a:xfrm>
            <a:off x="10171707" y="272750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08DC275-0AEE-42BE-8118-F612442D5158}"/>
              </a:ext>
            </a:extLst>
          </p:cNvPr>
          <p:cNvSpPr/>
          <p:nvPr/>
        </p:nvSpPr>
        <p:spPr>
          <a:xfrm>
            <a:off x="9697022" y="3562317"/>
            <a:ext cx="434169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933E33F-808A-4553-A19B-C4EF4618ECB9}"/>
              </a:ext>
            </a:extLst>
          </p:cNvPr>
          <p:cNvSpPr/>
          <p:nvPr/>
        </p:nvSpPr>
        <p:spPr>
          <a:xfrm>
            <a:off x="10170216" y="356231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处理集合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289BF-CB11-4A76-B401-1682077317E4}"/>
              </a:ext>
            </a:extLst>
          </p:cNvPr>
          <p:cNvSpPr txBox="1"/>
          <p:nvPr/>
        </p:nvSpPr>
        <p:spPr>
          <a:xfrm rot="5400000">
            <a:off x="10340814" y="309959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EE527F3-F0DA-4706-9229-CFB34A846824}"/>
              </a:ext>
            </a:extLst>
          </p:cNvPr>
          <p:cNvSpPr/>
          <p:nvPr/>
        </p:nvSpPr>
        <p:spPr>
          <a:xfrm>
            <a:off x="11370587" y="270378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10EB76-3D90-4657-A970-F74637A25B9E}"/>
              </a:ext>
            </a:extLst>
          </p:cNvPr>
          <p:cNvSpPr txBox="1"/>
          <p:nvPr/>
        </p:nvSpPr>
        <p:spPr>
          <a:xfrm>
            <a:off x="10353724" y="1506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流水线第一级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380B7D-DE45-42D2-89C6-0578AACEDF7E}"/>
              </a:ext>
            </a:extLst>
          </p:cNvPr>
          <p:cNvGrpSpPr/>
          <p:nvPr/>
        </p:nvGrpSpPr>
        <p:grpSpPr>
          <a:xfrm>
            <a:off x="12090225" y="1505917"/>
            <a:ext cx="2226362" cy="2317673"/>
            <a:chOff x="3267958" y="3295683"/>
            <a:chExt cx="2226362" cy="2317673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5BFAEBE-B555-4B43-A30A-89239ECFF572}"/>
                </a:ext>
              </a:extLst>
            </p:cNvPr>
            <p:cNvSpPr/>
            <p:nvPr/>
          </p:nvSpPr>
          <p:spPr>
            <a:xfrm>
              <a:off x="3269449" y="3786882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CFF9FAEB-AD15-4342-84CD-5C992632F4A5}"/>
                </a:ext>
              </a:extLst>
            </p:cNvPr>
            <p:cNvSpPr/>
            <p:nvPr/>
          </p:nvSpPr>
          <p:spPr>
            <a:xfrm>
              <a:off x="3742643" y="3786882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FF7F7DE2-7699-4652-9E2F-83D729556301}"/>
                </a:ext>
              </a:extLst>
            </p:cNvPr>
            <p:cNvSpPr/>
            <p:nvPr/>
          </p:nvSpPr>
          <p:spPr>
            <a:xfrm>
              <a:off x="3267958" y="414925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CEAFB047-069A-4807-B4CA-C56E42ADEED3}"/>
                </a:ext>
              </a:extLst>
            </p:cNvPr>
            <p:cNvSpPr/>
            <p:nvPr/>
          </p:nvSpPr>
          <p:spPr>
            <a:xfrm>
              <a:off x="3741152" y="414925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4167444A-A552-410F-8201-866001DBE336}"/>
                </a:ext>
              </a:extLst>
            </p:cNvPr>
            <p:cNvSpPr/>
            <p:nvPr/>
          </p:nvSpPr>
          <p:spPr>
            <a:xfrm>
              <a:off x="3269449" y="4516929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9458C88-9A85-466C-9925-E9B0E18ABE1A}"/>
                </a:ext>
              </a:extLst>
            </p:cNvPr>
            <p:cNvSpPr/>
            <p:nvPr/>
          </p:nvSpPr>
          <p:spPr>
            <a:xfrm>
              <a:off x="3742643" y="4516929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B6B70496-5D8F-4F01-A6BD-8317F0D3E3BE}"/>
                </a:ext>
              </a:extLst>
            </p:cNvPr>
            <p:cNvSpPr/>
            <p:nvPr/>
          </p:nvSpPr>
          <p:spPr>
            <a:xfrm>
              <a:off x="3267958" y="5351746"/>
              <a:ext cx="434169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B42E56D-305F-4FD3-A91B-EA6263B9B9FC}"/>
                </a:ext>
              </a:extLst>
            </p:cNvPr>
            <p:cNvSpPr/>
            <p:nvPr/>
          </p:nvSpPr>
          <p:spPr>
            <a:xfrm>
              <a:off x="3741152" y="5351746"/>
              <a:ext cx="940286" cy="2616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处理集合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D54BE7-B68D-426C-83FD-F7BC44264F11}"/>
                </a:ext>
              </a:extLst>
            </p:cNvPr>
            <p:cNvSpPr txBox="1"/>
            <p:nvPr/>
          </p:nvSpPr>
          <p:spPr>
            <a:xfrm rot="5400000">
              <a:off x="3911750" y="488902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···</a:t>
              </a:r>
              <a:endParaRPr lang="zh-CN" altLang="en-US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59F8CC5-94BD-4908-AE81-6D69498084AD}"/>
                </a:ext>
              </a:extLst>
            </p:cNvPr>
            <p:cNvSpPr txBox="1"/>
            <p:nvPr/>
          </p:nvSpPr>
          <p:spPr>
            <a:xfrm>
              <a:off x="3924660" y="329568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流水线第二级</a:t>
              </a:r>
            </a:p>
          </p:txBody>
        </p:sp>
      </p:grpSp>
      <p:sp>
        <p:nvSpPr>
          <p:cNvPr id="43" name="箭头: 右 42">
            <a:extLst>
              <a:ext uri="{FF2B5EF4-FFF2-40B4-BE49-F238E27FC236}">
                <a16:creationId xmlns:a16="http://schemas.microsoft.com/office/drawing/2014/main" id="{2520D17E-C2DD-41DF-9847-B12849BBE012}"/>
              </a:ext>
            </a:extLst>
          </p:cNvPr>
          <p:cNvSpPr/>
          <p:nvPr/>
        </p:nvSpPr>
        <p:spPr>
          <a:xfrm>
            <a:off x="11370587" y="2326270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3419B49F-C838-4E43-A607-4C4BB8C21373}"/>
              </a:ext>
            </a:extLst>
          </p:cNvPr>
          <p:cNvSpPr/>
          <p:nvPr/>
        </p:nvSpPr>
        <p:spPr>
          <a:xfrm>
            <a:off x="11378045" y="1961628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11344971" y="3512726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E6026C5-AEBE-4728-A383-3B5DA6981EE4}"/>
              </a:ext>
            </a:extLst>
          </p:cNvPr>
          <p:cNvSpPr txBox="1"/>
          <p:nvPr/>
        </p:nvSpPr>
        <p:spPr>
          <a:xfrm rot="5400000">
            <a:off x="11491270" y="306991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···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FCAF5B-1E8D-4FBE-A5B3-E04E6229392F}"/>
              </a:ext>
            </a:extLst>
          </p:cNvPr>
          <p:cNvSpPr txBox="1"/>
          <p:nvPr/>
        </p:nvSpPr>
        <p:spPr>
          <a:xfrm>
            <a:off x="9697022" y="4199265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不同的处理目标有不同的流量分布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3CF4CD3-C90D-4EC1-9831-03B634CA9080}"/>
              </a:ext>
            </a:extLst>
          </p:cNvPr>
          <p:cNvSpPr txBox="1"/>
          <p:nvPr/>
        </p:nvSpPr>
        <p:spPr>
          <a:xfrm>
            <a:off x="13210835" y="419926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X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BF98DF-38EB-4C49-8A64-6822B0C0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41" y="1765379"/>
            <a:ext cx="629961" cy="220486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59F273B5-4108-4170-9DD4-F018A902F89C}"/>
              </a:ext>
            </a:extLst>
          </p:cNvPr>
          <p:cNvSpPr txBox="1"/>
          <p:nvPr/>
        </p:nvSpPr>
        <p:spPr>
          <a:xfrm>
            <a:off x="740887" y="20009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3854784" y="1959257"/>
            <a:ext cx="1890696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4018002" y="20316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逻辑资源占用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44E8AA-790C-4A11-A4DE-F653E0D83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693" y="2612449"/>
            <a:ext cx="7080614" cy="379749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3AEA85F-3195-4916-B09F-B1E6EA1F15A8}"/>
              </a:ext>
            </a:extLst>
          </p:cNvPr>
          <p:cNvSpPr/>
          <p:nvPr/>
        </p:nvSpPr>
        <p:spPr>
          <a:xfrm>
            <a:off x="1294884" y="3381921"/>
            <a:ext cx="1748035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C2299D7-FBD8-4A29-9B29-FB57453178FD}"/>
              </a:ext>
            </a:extLst>
          </p:cNvPr>
          <p:cNvSpPr/>
          <p:nvPr/>
        </p:nvSpPr>
        <p:spPr>
          <a:xfrm>
            <a:off x="1294883" y="3937654"/>
            <a:ext cx="1748035" cy="5683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97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7D0452A-9C90-470A-AF95-AB4F83E8937A}"/>
              </a:ext>
            </a:extLst>
          </p:cNvPr>
          <p:cNvSpPr/>
          <p:nvPr/>
        </p:nvSpPr>
        <p:spPr>
          <a:xfrm>
            <a:off x="2377626" y="255720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资源利用率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791B47A-9D22-4352-B813-57002C7707D1}"/>
              </a:ext>
            </a:extLst>
          </p:cNvPr>
          <p:cNvSpPr/>
          <p:nvPr/>
        </p:nvSpPr>
        <p:spPr>
          <a:xfrm>
            <a:off x="2377626" y="344842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计算能力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F804BAB-F9B9-458B-82F2-82573D78D7B9}"/>
              </a:ext>
            </a:extLst>
          </p:cNvPr>
          <p:cNvSpPr/>
          <p:nvPr/>
        </p:nvSpPr>
        <p:spPr>
          <a:xfrm>
            <a:off x="2377626" y="4339642"/>
            <a:ext cx="1548685" cy="5370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编程灵活性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9D3181-5A43-43F7-855F-C5F4F5065CF8}"/>
              </a:ext>
            </a:extLst>
          </p:cNvPr>
          <p:cNvSpPr txBox="1"/>
          <p:nvPr/>
        </p:nvSpPr>
        <p:spPr>
          <a:xfrm>
            <a:off x="4065789" y="256515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CC8378-4623-460D-86D4-9B5AF027FFEF}"/>
              </a:ext>
            </a:extLst>
          </p:cNvPr>
          <p:cNvSpPr txBox="1"/>
          <p:nvPr/>
        </p:nvSpPr>
        <p:spPr>
          <a:xfrm>
            <a:off x="4077182" y="3479097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062DEA1-E668-40C8-A146-C2EE541ECF4D}"/>
              </a:ext>
            </a:extLst>
          </p:cNvPr>
          <p:cNvSpPr txBox="1"/>
          <p:nvPr/>
        </p:nvSpPr>
        <p:spPr>
          <a:xfrm>
            <a:off x="4065788" y="437920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F487607-139C-4E04-8CD7-747B77CD0E78}"/>
              </a:ext>
            </a:extLst>
          </p:cNvPr>
          <p:cNvSpPr txBox="1"/>
          <p:nvPr/>
        </p:nvSpPr>
        <p:spPr>
          <a:xfrm>
            <a:off x="1833105" y="256515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1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51774AC-C6B4-47C1-B57F-19B8EDBAF316}"/>
              </a:ext>
            </a:extLst>
          </p:cNvPr>
          <p:cNvSpPr txBox="1"/>
          <p:nvPr/>
        </p:nvSpPr>
        <p:spPr>
          <a:xfrm>
            <a:off x="1844498" y="347909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2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CE16EB09-8D85-4F0D-A2AE-512C6BD3FFBA}"/>
              </a:ext>
            </a:extLst>
          </p:cNvPr>
          <p:cNvSpPr txBox="1"/>
          <p:nvPr/>
        </p:nvSpPr>
        <p:spPr>
          <a:xfrm>
            <a:off x="1833104" y="437920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923922"/>
                </a:solidFill>
              </a:rPr>
              <a:t>3</a:t>
            </a:r>
            <a:endParaRPr lang="zh-CN" altLang="en-US" sz="2800" b="1" dirty="0">
              <a:solidFill>
                <a:srgbClr val="923922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9C09B56-71F2-49C1-9FF3-606D94BE6D85}"/>
              </a:ext>
            </a:extLst>
          </p:cNvPr>
          <p:cNvSpPr txBox="1"/>
          <p:nvPr/>
        </p:nvSpPr>
        <p:spPr>
          <a:xfrm>
            <a:off x="1844498" y="1492448"/>
            <a:ext cx="63343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测量领域可编程处理器的编程抽象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2153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A78EF959-A463-4756-B25C-D315404EAF65}"/>
              </a:ext>
            </a:extLst>
          </p:cNvPr>
          <p:cNvSpPr/>
          <p:nvPr/>
        </p:nvSpPr>
        <p:spPr>
          <a:xfrm>
            <a:off x="3571974" y="2217911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00E13429-1E76-4509-BEB9-AA1C761C4593}"/>
              </a:ext>
            </a:extLst>
          </p:cNvPr>
          <p:cNvSpPr/>
          <p:nvPr/>
        </p:nvSpPr>
        <p:spPr>
          <a:xfrm>
            <a:off x="1725527" y="2131901"/>
            <a:ext cx="1391170" cy="500077"/>
          </a:xfrm>
          <a:prstGeom prst="roundRect">
            <a:avLst>
              <a:gd name="adj" fmla="val 578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DA0CFCD-BCBA-43DE-B8B5-4A8B3F9C95A6}"/>
              </a:ext>
            </a:extLst>
          </p:cNvPr>
          <p:cNvSpPr txBox="1"/>
          <p:nvPr/>
        </p:nvSpPr>
        <p:spPr>
          <a:xfrm>
            <a:off x="1872228" y="21972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端侧网络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6FCF4B6D-438D-41C7-9D42-465447B8D176}"/>
              </a:ext>
            </a:extLst>
          </p:cNvPr>
          <p:cNvSpPr/>
          <p:nvPr/>
        </p:nvSpPr>
        <p:spPr>
          <a:xfrm>
            <a:off x="4572000" y="1744938"/>
            <a:ext cx="2140674" cy="6011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性能增长瓶颈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A06A247-42A2-4F5C-991E-8F246FB81B17}"/>
              </a:ext>
            </a:extLst>
          </p:cNvPr>
          <p:cNvSpPr/>
          <p:nvPr/>
        </p:nvSpPr>
        <p:spPr>
          <a:xfrm>
            <a:off x="4572000" y="2491840"/>
            <a:ext cx="2140674" cy="60113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网络功能丰富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2B5CE1B-5C58-4EEA-A9E9-39BB66C46ACB}"/>
              </a:ext>
            </a:extLst>
          </p:cNvPr>
          <p:cNvCxnSpPr>
            <a:cxnSpLocks/>
          </p:cNvCxnSpPr>
          <p:nvPr/>
        </p:nvCxnSpPr>
        <p:spPr>
          <a:xfrm>
            <a:off x="947141" y="3366070"/>
            <a:ext cx="712216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A508C42-EFAE-4639-8162-DEF3CFDBD1C0}"/>
              </a:ext>
            </a:extLst>
          </p:cNvPr>
          <p:cNvSpPr/>
          <p:nvPr/>
        </p:nvSpPr>
        <p:spPr>
          <a:xfrm>
            <a:off x="3595314" y="5382813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OpenFlow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4512DB6-E162-43D7-9626-A79F71EE500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245238" y="4886419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C46B898-8314-458E-AE0E-7DB83C709A66}"/>
              </a:ext>
            </a:extLst>
          </p:cNvPr>
          <p:cNvSpPr/>
          <p:nvPr/>
        </p:nvSpPr>
        <p:spPr>
          <a:xfrm>
            <a:off x="3648293" y="4418362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 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3A0634-BEDC-4C60-9869-5BE6ACB9F6A7}"/>
              </a:ext>
            </a:extLst>
          </p:cNvPr>
          <p:cNvSpPr txBox="1"/>
          <p:nvPr/>
        </p:nvSpPr>
        <p:spPr>
          <a:xfrm>
            <a:off x="3947914" y="4949951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FA6C9FD-11C1-467E-A910-193A3D22804A}"/>
              </a:ext>
            </a:extLst>
          </p:cNvPr>
          <p:cNvSpPr/>
          <p:nvPr/>
        </p:nvSpPr>
        <p:spPr>
          <a:xfrm>
            <a:off x="4974324" y="5382813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P4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E9770A1-AFB0-4D80-908A-7739DBACFF6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5624248" y="4886419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45CC9D6-3A11-4898-AC4F-D3A75616CFBF}"/>
              </a:ext>
            </a:extLst>
          </p:cNvPr>
          <p:cNvSpPr/>
          <p:nvPr/>
        </p:nvSpPr>
        <p:spPr>
          <a:xfrm>
            <a:off x="5027303" y="4418362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DC9BA2A-D84D-4D91-A39F-6B167489FDB8}"/>
              </a:ext>
            </a:extLst>
          </p:cNvPr>
          <p:cNvSpPr txBox="1"/>
          <p:nvPr/>
        </p:nvSpPr>
        <p:spPr>
          <a:xfrm>
            <a:off x="5317042" y="4949951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96A3718-5A5E-4B94-9C5B-82B4222017DD}"/>
              </a:ext>
            </a:extLst>
          </p:cNvPr>
          <p:cNvSpPr txBox="1"/>
          <p:nvPr/>
        </p:nvSpPr>
        <p:spPr>
          <a:xfrm>
            <a:off x="6328796" y="4806881"/>
            <a:ext cx="45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···</a:t>
            </a:r>
            <a:endParaRPr lang="zh-CN" altLang="en-US" sz="3200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11CE32B-A67D-4EC2-9277-1FFAAF4F14E8}"/>
              </a:ext>
            </a:extLst>
          </p:cNvPr>
          <p:cNvSpPr/>
          <p:nvPr/>
        </p:nvSpPr>
        <p:spPr>
          <a:xfrm>
            <a:off x="6605939" y="5370905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  ？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D7FEE31-12A1-4A63-A7A8-5C5A3BE6561B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255863" y="4874511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2EAE2F2-A39A-4F5B-BC7F-846C6A6A7450}"/>
              </a:ext>
            </a:extLst>
          </p:cNvPr>
          <p:cNvSpPr/>
          <p:nvPr/>
        </p:nvSpPr>
        <p:spPr>
          <a:xfrm>
            <a:off x="6658918" y="4406454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网络功能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5DA6A63-F8C4-40F5-8F61-4A3E2A507833}"/>
              </a:ext>
            </a:extLst>
          </p:cNvPr>
          <p:cNvSpPr txBox="1"/>
          <p:nvPr/>
        </p:nvSpPr>
        <p:spPr>
          <a:xfrm>
            <a:off x="6958539" y="4938043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5389B24-462A-4CE6-BC0F-E33961714336}"/>
              </a:ext>
            </a:extLst>
          </p:cNvPr>
          <p:cNvSpPr txBox="1"/>
          <p:nvPr/>
        </p:nvSpPr>
        <p:spPr>
          <a:xfrm>
            <a:off x="1171529" y="3639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数据平面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8FCA8-20B1-4557-AD24-F5380395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7" y="4349005"/>
            <a:ext cx="2799248" cy="15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1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0F48898-3DF6-49E9-AE79-BC4C3982A809}"/>
              </a:ext>
            </a:extLst>
          </p:cNvPr>
          <p:cNvSpPr/>
          <p:nvPr/>
        </p:nvSpPr>
        <p:spPr>
          <a:xfrm>
            <a:off x="5169708" y="2394766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  ？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F0463D-328D-4B0B-B19D-0AD9E78B754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5819632" y="1898372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5F4367-AA88-4D5B-B5E6-96A50F14A710}"/>
              </a:ext>
            </a:extLst>
          </p:cNvPr>
          <p:cNvSpPr/>
          <p:nvPr/>
        </p:nvSpPr>
        <p:spPr>
          <a:xfrm>
            <a:off x="5222687" y="1430315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网络功能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7DAA7B-2D3A-468B-A89E-B44C567BC54A}"/>
              </a:ext>
            </a:extLst>
          </p:cNvPr>
          <p:cNvSpPr txBox="1"/>
          <p:nvPr/>
        </p:nvSpPr>
        <p:spPr>
          <a:xfrm>
            <a:off x="5522308" y="1961904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0F49A55-1CFA-44F3-B040-99A148A13231}"/>
              </a:ext>
            </a:extLst>
          </p:cNvPr>
          <p:cNvSpPr/>
          <p:nvPr/>
        </p:nvSpPr>
        <p:spPr>
          <a:xfrm>
            <a:off x="4788652" y="3105099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5C06390-99A8-4207-A3FB-10EE5AB5159C}"/>
              </a:ext>
            </a:extLst>
          </p:cNvPr>
          <p:cNvSpPr/>
          <p:nvPr/>
        </p:nvSpPr>
        <p:spPr>
          <a:xfrm>
            <a:off x="6060700" y="3105099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触发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4B9A37-E380-4900-87D2-C7040FE05EDA}"/>
              </a:ext>
            </a:extLst>
          </p:cNvPr>
          <p:cNvSpPr txBox="1"/>
          <p:nvPr/>
        </p:nvSpPr>
        <p:spPr>
          <a:xfrm>
            <a:off x="5247111" y="3115168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50CDAF-9165-4E23-A478-FEB9233697F0}"/>
              </a:ext>
            </a:extLst>
          </p:cNvPr>
          <p:cNvCxnSpPr>
            <a:cxnSpLocks/>
          </p:cNvCxnSpPr>
          <p:nvPr/>
        </p:nvCxnSpPr>
        <p:spPr>
          <a:xfrm flipV="1">
            <a:off x="5247111" y="2762020"/>
            <a:ext cx="377392" cy="312653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4F018E6-10BC-4F70-B47B-D4027CECFEAC}"/>
              </a:ext>
            </a:extLst>
          </p:cNvPr>
          <p:cNvCxnSpPr>
            <a:cxnSpLocks/>
          </p:cNvCxnSpPr>
          <p:nvPr/>
        </p:nvCxnSpPr>
        <p:spPr>
          <a:xfrm flipH="1" flipV="1">
            <a:off x="6020770" y="2762020"/>
            <a:ext cx="370634" cy="312654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74C1CB0-357B-4034-A61E-52E335C2B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6" y="3915336"/>
            <a:ext cx="8357099" cy="234269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912233F-C8EA-472E-9BB6-86CDA0D05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114" y="1397937"/>
            <a:ext cx="2799248" cy="1573917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343DBD1F-A64F-4B06-907B-7E4A06E181A8}"/>
              </a:ext>
            </a:extLst>
          </p:cNvPr>
          <p:cNvSpPr/>
          <p:nvPr/>
        </p:nvSpPr>
        <p:spPr>
          <a:xfrm>
            <a:off x="636704" y="5148484"/>
            <a:ext cx="1067624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FA74E53-7E1A-47F7-BBDB-3301FA5295AE}"/>
              </a:ext>
            </a:extLst>
          </p:cNvPr>
          <p:cNvSpPr/>
          <p:nvPr/>
        </p:nvSpPr>
        <p:spPr>
          <a:xfrm>
            <a:off x="636704" y="5826569"/>
            <a:ext cx="1067624" cy="261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F73BE4F-8C55-4542-BDB7-E6D761A0881E}"/>
              </a:ext>
            </a:extLst>
          </p:cNvPr>
          <p:cNvSpPr/>
          <p:nvPr/>
        </p:nvSpPr>
        <p:spPr>
          <a:xfrm>
            <a:off x="5424163" y="5096549"/>
            <a:ext cx="636537" cy="9916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5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5" grpId="0" animBg="1"/>
      <p:bldP spid="36" grpId="0" animBg="1"/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0F48898-3DF6-49E9-AE79-BC4C3982A809}"/>
              </a:ext>
            </a:extLst>
          </p:cNvPr>
          <p:cNvSpPr/>
          <p:nvPr/>
        </p:nvSpPr>
        <p:spPr>
          <a:xfrm>
            <a:off x="3814865" y="2308593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   ？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E4F0463D-328D-4B0B-B19D-0AD9E78B754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464789" y="1812199"/>
            <a:ext cx="1" cy="496396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05F4367-AA88-4D5B-B5E6-96A50F14A710}"/>
              </a:ext>
            </a:extLst>
          </p:cNvPr>
          <p:cNvSpPr/>
          <p:nvPr/>
        </p:nvSpPr>
        <p:spPr>
          <a:xfrm>
            <a:off x="3867844" y="1344142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网络功能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27DAA7B-2D3A-468B-A89E-B44C567BC54A}"/>
              </a:ext>
            </a:extLst>
          </p:cNvPr>
          <p:cNvSpPr txBox="1"/>
          <p:nvPr/>
        </p:nvSpPr>
        <p:spPr>
          <a:xfrm>
            <a:off x="4167465" y="1875731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编程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0F49A55-1CFA-44F3-B040-99A148A13231}"/>
              </a:ext>
            </a:extLst>
          </p:cNvPr>
          <p:cNvSpPr/>
          <p:nvPr/>
        </p:nvSpPr>
        <p:spPr>
          <a:xfrm>
            <a:off x="3433809" y="3018926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5C06390-99A8-4207-A3FB-10EE5AB5159C}"/>
              </a:ext>
            </a:extLst>
          </p:cNvPr>
          <p:cNvSpPr/>
          <p:nvPr/>
        </p:nvSpPr>
        <p:spPr>
          <a:xfrm>
            <a:off x="4705857" y="3018926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触发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04B9A37-E380-4900-87D2-C7040FE05EDA}"/>
              </a:ext>
            </a:extLst>
          </p:cNvPr>
          <p:cNvSpPr txBox="1"/>
          <p:nvPr/>
        </p:nvSpPr>
        <p:spPr>
          <a:xfrm>
            <a:off x="3892268" y="3028995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D50CDAF-9165-4E23-A478-FEB9233697F0}"/>
              </a:ext>
            </a:extLst>
          </p:cNvPr>
          <p:cNvCxnSpPr>
            <a:cxnSpLocks/>
          </p:cNvCxnSpPr>
          <p:nvPr/>
        </p:nvCxnSpPr>
        <p:spPr>
          <a:xfrm flipV="1">
            <a:off x="3892268" y="2675847"/>
            <a:ext cx="377392" cy="312653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54F018E6-10BC-4F70-B47B-D4027CECFEAC}"/>
              </a:ext>
            </a:extLst>
          </p:cNvPr>
          <p:cNvCxnSpPr>
            <a:cxnSpLocks/>
          </p:cNvCxnSpPr>
          <p:nvPr/>
        </p:nvCxnSpPr>
        <p:spPr>
          <a:xfrm flipH="1" flipV="1">
            <a:off x="4665927" y="2675847"/>
            <a:ext cx="370634" cy="312654"/>
          </a:xfrm>
          <a:prstGeom prst="line">
            <a:avLst/>
          </a:prstGeom>
          <a:ln w="19050">
            <a:solidFill>
              <a:srgbClr val="40404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667FA9-28AC-40C9-852C-5C04881FAA15}"/>
              </a:ext>
            </a:extLst>
          </p:cNvPr>
          <p:cNvCxnSpPr>
            <a:cxnSpLocks/>
          </p:cNvCxnSpPr>
          <p:nvPr/>
        </p:nvCxnSpPr>
        <p:spPr>
          <a:xfrm>
            <a:off x="1010920" y="3854389"/>
            <a:ext cx="7122160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ADA7CD5-2997-43E0-82E2-0F88E182561E}"/>
              </a:ext>
            </a:extLst>
          </p:cNvPr>
          <p:cNvSpPr/>
          <p:nvPr/>
        </p:nvSpPr>
        <p:spPr>
          <a:xfrm>
            <a:off x="865805" y="4437005"/>
            <a:ext cx="129985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3338C15-2578-4597-8B54-C528827A1BFD}"/>
              </a:ext>
            </a:extLst>
          </p:cNvPr>
          <p:cNvSpPr/>
          <p:nvPr/>
        </p:nvSpPr>
        <p:spPr>
          <a:xfrm>
            <a:off x="7199531" y="4683346"/>
            <a:ext cx="1120055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控制精度差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023001B6-55AA-41CA-AA60-3AB9F0487DC0}"/>
              </a:ext>
            </a:extLst>
          </p:cNvPr>
          <p:cNvSpPr/>
          <p:nvPr/>
        </p:nvSpPr>
        <p:spPr>
          <a:xfrm>
            <a:off x="3948536" y="4573798"/>
            <a:ext cx="1120067" cy="3560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100Gbps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4A8D2233-62D0-4674-A067-1DA89D251DCB}"/>
              </a:ext>
            </a:extLst>
          </p:cNvPr>
          <p:cNvSpPr/>
          <p:nvPr/>
        </p:nvSpPr>
        <p:spPr>
          <a:xfrm>
            <a:off x="5114715" y="5576741"/>
            <a:ext cx="1120067" cy="3560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406D322E-68F2-4D6C-8DC3-397400731991}"/>
              </a:ext>
            </a:extLst>
          </p:cNvPr>
          <p:cNvSpPr/>
          <p:nvPr/>
        </p:nvSpPr>
        <p:spPr>
          <a:xfrm>
            <a:off x="2816140" y="5576740"/>
            <a:ext cx="1120067" cy="3560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租户多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0732C32-C6D6-4470-A1B7-26C7C0DBFF3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08570" y="4929821"/>
            <a:ext cx="0" cy="83756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E8BE059-A084-43CC-AE3C-486411E30DF8}"/>
              </a:ext>
            </a:extLst>
          </p:cNvPr>
          <p:cNvCxnSpPr>
            <a:cxnSpLocks/>
          </p:cNvCxnSpPr>
          <p:nvPr/>
        </p:nvCxnSpPr>
        <p:spPr>
          <a:xfrm flipV="1">
            <a:off x="3939452" y="5185546"/>
            <a:ext cx="921473" cy="5412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15DC535-1531-452C-8FB7-A1A3B7EF8F06}"/>
              </a:ext>
            </a:extLst>
          </p:cNvPr>
          <p:cNvCxnSpPr>
            <a:cxnSpLocks/>
          </p:cNvCxnSpPr>
          <p:nvPr/>
        </p:nvCxnSpPr>
        <p:spPr>
          <a:xfrm flipH="1" flipV="1">
            <a:off x="4154617" y="5185546"/>
            <a:ext cx="945127" cy="5412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77B163F-D0CA-4024-99BB-24FC3B499794}"/>
              </a:ext>
            </a:extLst>
          </p:cNvPr>
          <p:cNvSpPr txBox="1"/>
          <p:nvPr/>
        </p:nvSpPr>
        <p:spPr>
          <a:xfrm>
            <a:off x="4114069" y="5163593"/>
            <a:ext cx="788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CPU</a:t>
            </a:r>
            <a:endParaRPr lang="zh-CN" altLang="en-US" sz="2400" b="1" dirty="0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EE36E35C-763E-422D-AC4C-51788F864352}"/>
              </a:ext>
            </a:extLst>
          </p:cNvPr>
          <p:cNvSpPr/>
          <p:nvPr/>
        </p:nvSpPr>
        <p:spPr>
          <a:xfrm>
            <a:off x="6234782" y="4999547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6A0A0A03-20D2-4331-9574-CAFE0C163534}"/>
              </a:ext>
            </a:extLst>
          </p:cNvPr>
          <p:cNvSpPr/>
          <p:nvPr/>
        </p:nvSpPr>
        <p:spPr>
          <a:xfrm>
            <a:off x="7199532" y="5315130"/>
            <a:ext cx="112005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资源效率低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BD70D2-1E10-40CD-8F41-91E9835B3CC8}"/>
              </a:ext>
            </a:extLst>
          </p:cNvPr>
          <p:cNvSpPr txBox="1"/>
          <p:nvPr/>
        </p:nvSpPr>
        <p:spPr>
          <a:xfrm>
            <a:off x="4185402" y="57480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灵活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0781451-E059-43AA-AA44-B2D0D13A5DE9}"/>
              </a:ext>
            </a:extLst>
          </p:cNvPr>
          <p:cNvSpPr txBox="1"/>
          <p:nvPr/>
        </p:nvSpPr>
        <p:spPr>
          <a:xfrm>
            <a:off x="6807802" y="41737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关键问题：</a:t>
            </a:r>
          </a:p>
        </p:txBody>
      </p:sp>
    </p:spTree>
    <p:extLst>
      <p:ext uri="{BB962C8B-B14F-4D97-AF65-F5344CB8AC3E}">
        <p14:creationId xmlns:p14="http://schemas.microsoft.com/office/powerpoint/2010/main" val="43387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17" grpId="0" animBg="1"/>
      <p:bldP spid="2" grpId="0" animBg="1"/>
      <p:bldP spid="4" grpId="0" animBg="1"/>
      <p:bldP spid="40" grpId="0" animBg="1"/>
      <p:bldP spid="41" grpId="0" animBg="1"/>
      <p:bldP spid="19" grpId="0"/>
      <p:bldP spid="21" grpId="0" animBg="1"/>
      <p:bldP spid="46" grpId="0" animBg="1"/>
      <p:bldP spid="23" grpId="0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1676660-64FE-44F8-8037-CCC29003421E}"/>
              </a:ext>
            </a:extLst>
          </p:cNvPr>
          <p:cNvSpPr/>
          <p:nvPr/>
        </p:nvSpPr>
        <p:spPr>
          <a:xfrm>
            <a:off x="2008804" y="1795405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控制精度差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AC45EE-4663-4D10-A806-08D6D33F69BE}"/>
              </a:ext>
            </a:extLst>
          </p:cNvPr>
          <p:cNvSpPr/>
          <p:nvPr/>
        </p:nvSpPr>
        <p:spPr>
          <a:xfrm>
            <a:off x="5356524" y="1795404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资源效率低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关键问题：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AC3EC61-8236-4B2C-A2B1-D207E3870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935" y="2626450"/>
            <a:ext cx="5282145" cy="31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4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1676660-64FE-44F8-8037-CCC29003421E}"/>
              </a:ext>
            </a:extLst>
          </p:cNvPr>
          <p:cNvSpPr/>
          <p:nvPr/>
        </p:nvSpPr>
        <p:spPr>
          <a:xfrm>
            <a:off x="2008804" y="1795405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控制精度差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AC45EE-4663-4D10-A806-08D6D33F69BE}"/>
              </a:ext>
            </a:extLst>
          </p:cNvPr>
          <p:cNvSpPr/>
          <p:nvPr/>
        </p:nvSpPr>
        <p:spPr>
          <a:xfrm>
            <a:off x="5356524" y="1795404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资源效率低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09A5976-B22D-4F85-84AE-A6A60D1B1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0" y="2377361"/>
            <a:ext cx="6420180" cy="304815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24915EA7-D503-453D-9912-12EDADC0B792}"/>
              </a:ext>
            </a:extLst>
          </p:cNvPr>
          <p:cNvSpPr txBox="1"/>
          <p:nvPr/>
        </p:nvSpPr>
        <p:spPr>
          <a:xfrm>
            <a:off x="1387694" y="563247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提升控制精度。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关键问题：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387694" y="6040612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BF7B26F2-DE3C-48F7-94D9-35AD743FA805}"/>
              </a:ext>
            </a:extLst>
          </p:cNvPr>
          <p:cNvSpPr/>
          <p:nvPr/>
        </p:nvSpPr>
        <p:spPr>
          <a:xfrm>
            <a:off x="6931324" y="5775634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可编程硬件</a:t>
            </a:r>
          </a:p>
        </p:txBody>
      </p:sp>
    </p:spTree>
    <p:extLst>
      <p:ext uri="{BB962C8B-B14F-4D97-AF65-F5344CB8AC3E}">
        <p14:creationId xmlns:p14="http://schemas.microsoft.com/office/powerpoint/2010/main" val="35132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402217" y="1520046"/>
            <a:ext cx="793085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网络新需求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092591" y="154465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6D24008-0D51-4F2C-B132-90B395B966DE}"/>
              </a:ext>
            </a:extLst>
          </p:cNvPr>
          <p:cNvSpPr/>
          <p:nvPr/>
        </p:nvSpPr>
        <p:spPr>
          <a:xfrm>
            <a:off x="3998930" y="3655278"/>
            <a:ext cx="1097146" cy="69226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9A0975A-2E99-4C5E-906F-73AB1D0EC524}"/>
              </a:ext>
            </a:extLst>
          </p:cNvPr>
          <p:cNvSpPr/>
          <p:nvPr/>
        </p:nvSpPr>
        <p:spPr>
          <a:xfrm>
            <a:off x="1378243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配置灵活性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EF74DE7E-D8B8-48DD-A687-E46790B2FE25}"/>
              </a:ext>
            </a:extLst>
          </p:cNvPr>
          <p:cNvSpPr/>
          <p:nvPr/>
        </p:nvSpPr>
        <p:spPr>
          <a:xfrm>
            <a:off x="12346108" y="446546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144B5B5-90DA-4BAF-B7BC-156374E518F6}"/>
              </a:ext>
            </a:extLst>
          </p:cNvPr>
          <p:cNvSpPr/>
          <p:nvPr/>
        </p:nvSpPr>
        <p:spPr>
          <a:xfrm>
            <a:off x="1378243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网络功能多样化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D6139F9-955E-4E5A-9507-456127F5A37F}"/>
              </a:ext>
            </a:extLst>
          </p:cNvPr>
          <p:cNvSpPr/>
          <p:nvPr/>
        </p:nvSpPr>
        <p:spPr>
          <a:xfrm>
            <a:off x="1378243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DFA52D-BAC7-4AFF-8232-B5832140AA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4368" y="2232428"/>
            <a:ext cx="14392" cy="264785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5649C8-623C-4CBE-ABDC-C3536A26DE5F}"/>
              </a:ext>
            </a:extLst>
          </p:cNvPr>
          <p:cNvCxnSpPr>
            <a:stCxn id="98" idx="1"/>
          </p:cNvCxnSpPr>
          <p:nvPr/>
        </p:nvCxnSpPr>
        <p:spPr>
          <a:xfrm flipH="1">
            <a:off x="798759" y="3097845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AC2C367-3388-4A1F-9D2E-C657AA6DA124}"/>
              </a:ext>
            </a:extLst>
          </p:cNvPr>
          <p:cNvCxnSpPr/>
          <p:nvPr/>
        </p:nvCxnSpPr>
        <p:spPr>
          <a:xfrm flipH="1">
            <a:off x="802849" y="4001411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959DD7-787D-4E51-8FD7-74739392484C}"/>
              </a:ext>
            </a:extLst>
          </p:cNvPr>
          <p:cNvCxnSpPr>
            <a:cxnSpLocks/>
          </p:cNvCxnSpPr>
          <p:nvPr/>
        </p:nvCxnSpPr>
        <p:spPr>
          <a:xfrm flipH="1" flipV="1">
            <a:off x="784368" y="4880285"/>
            <a:ext cx="593875" cy="6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55644BDC-A340-48C7-B7DC-BE058F13256B}"/>
              </a:ext>
            </a:extLst>
          </p:cNvPr>
          <p:cNvSpPr/>
          <p:nvPr/>
        </p:nvSpPr>
        <p:spPr>
          <a:xfrm>
            <a:off x="3156142" y="3837382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CBA66E0-AE27-46DC-AB38-B7BAC979483D}"/>
              </a:ext>
            </a:extLst>
          </p:cNvPr>
          <p:cNvSpPr txBox="1"/>
          <p:nvPr/>
        </p:nvSpPr>
        <p:spPr>
          <a:xfrm>
            <a:off x="6135853" y="300503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软件定义网络</a:t>
            </a:r>
          </a:p>
        </p:txBody>
      </p: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60A59E00-812A-4C87-BB8C-2843C4A90336}"/>
              </a:ext>
            </a:extLst>
          </p:cNvPr>
          <p:cNvSpPr/>
          <p:nvPr/>
        </p:nvSpPr>
        <p:spPr>
          <a:xfrm>
            <a:off x="5294363" y="4555513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A5BE6268-AD94-4594-80C6-2A77F17E04DE}"/>
              </a:ext>
            </a:extLst>
          </p:cNvPr>
          <p:cNvSpPr txBox="1"/>
          <p:nvPr/>
        </p:nvSpPr>
        <p:spPr>
          <a:xfrm>
            <a:off x="6079772" y="463432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数据平面可编程</a:t>
            </a:r>
          </a:p>
        </p:txBody>
      </p:sp>
      <p:sp>
        <p:nvSpPr>
          <p:cNvPr id="118" name="箭头: 右 117">
            <a:extLst>
              <a:ext uri="{FF2B5EF4-FFF2-40B4-BE49-F238E27FC236}">
                <a16:creationId xmlns:a16="http://schemas.microsoft.com/office/drawing/2014/main" id="{545BC1A7-696E-4930-B460-E6702B1F1BAE}"/>
              </a:ext>
            </a:extLst>
          </p:cNvPr>
          <p:cNvSpPr/>
          <p:nvPr/>
        </p:nvSpPr>
        <p:spPr>
          <a:xfrm>
            <a:off x="5299809" y="3069967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09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1676660-64FE-44F8-8037-CCC29003421E}"/>
              </a:ext>
            </a:extLst>
          </p:cNvPr>
          <p:cNvSpPr/>
          <p:nvPr/>
        </p:nvSpPr>
        <p:spPr>
          <a:xfrm>
            <a:off x="10705764" y="1973447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控制精度差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AC45EE-4663-4D10-A806-08D6D33F69BE}"/>
              </a:ext>
            </a:extLst>
          </p:cNvPr>
          <p:cNvSpPr/>
          <p:nvPr/>
        </p:nvSpPr>
        <p:spPr>
          <a:xfrm>
            <a:off x="10705764" y="1373157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资源效率低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4915EA7-D503-453D-9912-12EDADC0B792}"/>
              </a:ext>
            </a:extLst>
          </p:cNvPr>
          <p:cNvSpPr txBox="1"/>
          <p:nvPr/>
        </p:nvSpPr>
        <p:spPr>
          <a:xfrm>
            <a:off x="499723" y="6185107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1. </a:t>
            </a:r>
            <a:r>
              <a:rPr lang="zh-CN" altLang="en-US" dirty="0">
                <a:solidFill>
                  <a:srgbClr val="C00000"/>
                </a:solidFill>
              </a:rPr>
              <a:t>卸载重复劳动，提升效率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测量领域网络处理器：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0166963" y="295596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BCF919-F92E-4A61-9026-E3D6E180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02" y="1973447"/>
            <a:ext cx="6845652" cy="4140413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AEA81FC-8B10-4F45-9CE5-051120B2F0D7}"/>
              </a:ext>
            </a:extLst>
          </p:cNvPr>
          <p:cNvSpPr/>
          <p:nvPr/>
        </p:nvSpPr>
        <p:spPr>
          <a:xfrm>
            <a:off x="7308496" y="4273686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EB1965BC-CEA1-4819-AFE5-8D4F36366B5F}"/>
              </a:ext>
            </a:extLst>
          </p:cNvPr>
          <p:cNvSpPr/>
          <p:nvPr/>
        </p:nvSpPr>
        <p:spPr>
          <a:xfrm>
            <a:off x="7308495" y="5267838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触发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B3F02D-E622-4FEE-8E1C-91F386622493}"/>
              </a:ext>
            </a:extLst>
          </p:cNvPr>
          <p:cNvSpPr txBox="1"/>
          <p:nvPr/>
        </p:nvSpPr>
        <p:spPr>
          <a:xfrm>
            <a:off x="7148255" y="4820097"/>
            <a:ext cx="1169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+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50EBB87-AB76-4506-A8E3-92090BE1FF7F}"/>
              </a:ext>
            </a:extLst>
          </p:cNvPr>
          <p:cNvSpPr/>
          <p:nvPr/>
        </p:nvSpPr>
        <p:spPr>
          <a:xfrm>
            <a:off x="7318820" y="2889538"/>
            <a:ext cx="817717" cy="4680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调用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F37BF5-2CA6-487D-A2A6-A21F3896E44C}"/>
              </a:ext>
            </a:extLst>
          </p:cNvPr>
          <p:cNvSpPr txBox="1"/>
          <p:nvPr/>
        </p:nvSpPr>
        <p:spPr>
          <a:xfrm>
            <a:off x="4091283" y="6185107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开发核心算法，简化编程难度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6791081-F327-4B30-9A95-808B3EA35D16}"/>
              </a:ext>
            </a:extLst>
          </p:cNvPr>
          <p:cNvSpPr/>
          <p:nvPr/>
        </p:nvSpPr>
        <p:spPr>
          <a:xfrm>
            <a:off x="1759384" y="5006228"/>
            <a:ext cx="1009216" cy="546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BEE2459-C24E-4F8B-953C-F2665F304F12}"/>
              </a:ext>
            </a:extLst>
          </p:cNvPr>
          <p:cNvSpPr/>
          <p:nvPr/>
        </p:nvSpPr>
        <p:spPr>
          <a:xfrm>
            <a:off x="3181784" y="3812428"/>
            <a:ext cx="1009216" cy="546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4CE1311-3781-41D5-8DBD-8089115073A0}"/>
              </a:ext>
            </a:extLst>
          </p:cNvPr>
          <p:cNvSpPr/>
          <p:nvPr/>
        </p:nvSpPr>
        <p:spPr>
          <a:xfrm>
            <a:off x="4858184" y="4043653"/>
            <a:ext cx="1009216" cy="546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97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8" grpId="0" animBg="1"/>
      <p:bldP spid="2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1676660-64FE-44F8-8037-CCC29003421E}"/>
              </a:ext>
            </a:extLst>
          </p:cNvPr>
          <p:cNvSpPr/>
          <p:nvPr/>
        </p:nvSpPr>
        <p:spPr>
          <a:xfrm>
            <a:off x="1180764" y="3612650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  <a:r>
              <a:rPr lang="en-US" altLang="zh-CN" dirty="0">
                <a:solidFill>
                  <a:schemeClr val="tx1"/>
                </a:solidFill>
              </a:rPr>
              <a:t>\</a:t>
            </a:r>
            <a:r>
              <a:rPr lang="zh-CN" altLang="en-US" dirty="0">
                <a:solidFill>
                  <a:schemeClr val="tx1"/>
                </a:solidFill>
              </a:rPr>
              <a:t>触发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AC45EE-4663-4D10-A806-08D6D33F69BE}"/>
              </a:ext>
            </a:extLst>
          </p:cNvPr>
          <p:cNvSpPr/>
          <p:nvPr/>
        </p:nvSpPr>
        <p:spPr>
          <a:xfrm>
            <a:off x="1180764" y="2454893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捕获</a:t>
            </a:r>
            <a:r>
              <a:rPr lang="en-US" altLang="zh-CN" dirty="0">
                <a:solidFill>
                  <a:schemeClr val="tx1"/>
                </a:solidFill>
              </a:rPr>
              <a:t>\</a:t>
            </a:r>
            <a:r>
              <a:rPr lang="zh-CN" altLang="en-US" dirty="0">
                <a:solidFill>
                  <a:schemeClr val="tx1"/>
                </a:solidFill>
              </a:rPr>
              <a:t>发送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测量领域网络处理器：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0166963" y="295596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46A652E-1FB4-4FA5-BD1B-2F551BBE2FD4}"/>
              </a:ext>
            </a:extLst>
          </p:cNvPr>
          <p:cNvSpPr/>
          <p:nvPr/>
        </p:nvSpPr>
        <p:spPr>
          <a:xfrm>
            <a:off x="2950288" y="2524893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012AA1C-C4F0-4FE4-BAFE-D17BCCC106C5}"/>
              </a:ext>
            </a:extLst>
          </p:cNvPr>
          <p:cNvSpPr/>
          <p:nvPr/>
        </p:nvSpPr>
        <p:spPr>
          <a:xfrm>
            <a:off x="3857396" y="2558116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时间精度高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04C614-F110-44EE-A75E-0FEB9DB8A46C}"/>
              </a:ext>
            </a:extLst>
          </p:cNvPr>
          <p:cNvSpPr/>
          <p:nvPr/>
        </p:nvSpPr>
        <p:spPr>
          <a:xfrm>
            <a:off x="5327728" y="2558116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吞吐性能大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743E638E-8A3F-4D19-9B10-0AA78E9C39F1}"/>
              </a:ext>
            </a:extLst>
          </p:cNvPr>
          <p:cNvSpPr/>
          <p:nvPr/>
        </p:nvSpPr>
        <p:spPr>
          <a:xfrm>
            <a:off x="2925392" y="367224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0DA579-DCBE-43D1-A845-549743E20DDF}"/>
              </a:ext>
            </a:extLst>
          </p:cNvPr>
          <p:cNvSpPr/>
          <p:nvPr/>
        </p:nvSpPr>
        <p:spPr>
          <a:xfrm>
            <a:off x="3832500" y="370546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存储容量大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EFE3C7D-E0AF-4E75-AEAD-9C5C0A6C0BCE}"/>
              </a:ext>
            </a:extLst>
          </p:cNvPr>
          <p:cNvSpPr/>
          <p:nvPr/>
        </p:nvSpPr>
        <p:spPr>
          <a:xfrm>
            <a:off x="5302832" y="370546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吞吐性能大</a:t>
            </a:r>
          </a:p>
        </p:txBody>
      </p:sp>
    </p:spTree>
    <p:extLst>
      <p:ext uri="{BB962C8B-B14F-4D97-AF65-F5344CB8AC3E}">
        <p14:creationId xmlns:p14="http://schemas.microsoft.com/office/powerpoint/2010/main" val="166544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17AC45EE-4663-4D10-A806-08D6D33F69BE}"/>
              </a:ext>
            </a:extLst>
          </p:cNvPr>
          <p:cNvSpPr/>
          <p:nvPr/>
        </p:nvSpPr>
        <p:spPr>
          <a:xfrm>
            <a:off x="2689524" y="1476381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捕获</a:t>
            </a:r>
            <a:r>
              <a:rPr lang="en-US" altLang="zh-CN" dirty="0">
                <a:solidFill>
                  <a:schemeClr val="tx1"/>
                </a:solidFill>
              </a:rPr>
              <a:t>\</a:t>
            </a:r>
            <a:r>
              <a:rPr lang="zh-CN" altLang="en-US" dirty="0">
                <a:solidFill>
                  <a:schemeClr val="tx1"/>
                </a:solidFill>
              </a:rPr>
              <a:t>发送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数据通路子系统：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0166963" y="295596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46A652E-1FB4-4FA5-BD1B-2F551BBE2FD4}"/>
              </a:ext>
            </a:extLst>
          </p:cNvPr>
          <p:cNvSpPr/>
          <p:nvPr/>
        </p:nvSpPr>
        <p:spPr>
          <a:xfrm>
            <a:off x="4459048" y="1546381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012AA1C-C4F0-4FE4-BAFE-D17BCCC106C5}"/>
              </a:ext>
            </a:extLst>
          </p:cNvPr>
          <p:cNvSpPr/>
          <p:nvPr/>
        </p:nvSpPr>
        <p:spPr>
          <a:xfrm>
            <a:off x="5366156" y="1579604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时间精度高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0B04C614-F110-44EE-A75E-0FEB9DB8A46C}"/>
              </a:ext>
            </a:extLst>
          </p:cNvPr>
          <p:cNvSpPr/>
          <p:nvPr/>
        </p:nvSpPr>
        <p:spPr>
          <a:xfrm>
            <a:off x="6836488" y="1579604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吞吐性能大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223F3D-6BD8-49EB-B8D7-116F0B89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2107253"/>
            <a:ext cx="7982360" cy="370859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772F9558-9A05-452B-88AB-DA686EA0F2C3}"/>
              </a:ext>
            </a:extLst>
          </p:cNvPr>
          <p:cNvSpPr/>
          <p:nvPr/>
        </p:nvSpPr>
        <p:spPr>
          <a:xfrm>
            <a:off x="3303704" y="2779084"/>
            <a:ext cx="88729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54D13E-83E4-48A7-89C9-977487311154}"/>
              </a:ext>
            </a:extLst>
          </p:cNvPr>
          <p:cNvSpPr/>
          <p:nvPr/>
        </p:nvSpPr>
        <p:spPr>
          <a:xfrm>
            <a:off x="5107104" y="2530164"/>
            <a:ext cx="100921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1F7AD3-1FE7-4F0D-924A-CB0DFB3B0915}"/>
              </a:ext>
            </a:extLst>
          </p:cNvPr>
          <p:cNvSpPr/>
          <p:nvPr/>
        </p:nvSpPr>
        <p:spPr>
          <a:xfrm>
            <a:off x="3048000" y="3981867"/>
            <a:ext cx="2420264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BCD3A5-05D8-4AA2-8FC9-27D380F716D1}"/>
              </a:ext>
            </a:extLst>
          </p:cNvPr>
          <p:cNvSpPr/>
          <p:nvPr/>
        </p:nvSpPr>
        <p:spPr>
          <a:xfrm>
            <a:off x="1082776" y="3606205"/>
            <a:ext cx="1142264" cy="3693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每流测量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数据通路子系统：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0166963" y="295596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2F9558-9A05-452B-88AB-DA686EA0F2C3}"/>
              </a:ext>
            </a:extLst>
          </p:cNvPr>
          <p:cNvSpPr/>
          <p:nvPr/>
        </p:nvSpPr>
        <p:spPr>
          <a:xfrm>
            <a:off x="9891496" y="497889"/>
            <a:ext cx="88729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54D13E-83E4-48A7-89C9-977487311154}"/>
              </a:ext>
            </a:extLst>
          </p:cNvPr>
          <p:cNvSpPr/>
          <p:nvPr/>
        </p:nvSpPr>
        <p:spPr>
          <a:xfrm>
            <a:off x="11694896" y="248969"/>
            <a:ext cx="100921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1F7AD3-1FE7-4F0D-924A-CB0DFB3B0915}"/>
              </a:ext>
            </a:extLst>
          </p:cNvPr>
          <p:cNvSpPr/>
          <p:nvPr/>
        </p:nvSpPr>
        <p:spPr>
          <a:xfrm>
            <a:off x="9635792" y="1700672"/>
            <a:ext cx="2420264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861EE75-2D14-4E96-BA98-12AC01942434}"/>
              </a:ext>
            </a:extLst>
          </p:cNvPr>
          <p:cNvSpPr/>
          <p:nvPr/>
        </p:nvSpPr>
        <p:spPr>
          <a:xfrm>
            <a:off x="2575034" y="1423170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  <a:r>
              <a:rPr lang="en-US" altLang="zh-CN" dirty="0">
                <a:solidFill>
                  <a:schemeClr val="tx1"/>
                </a:solidFill>
              </a:rPr>
              <a:t>\</a:t>
            </a:r>
            <a:r>
              <a:rPr lang="zh-CN" altLang="en-US" dirty="0">
                <a:solidFill>
                  <a:schemeClr val="tx1"/>
                </a:solidFill>
              </a:rPr>
              <a:t>触发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4E8E0D8-88BB-4638-A0C7-A9F24D89879A}"/>
              </a:ext>
            </a:extLst>
          </p:cNvPr>
          <p:cNvSpPr/>
          <p:nvPr/>
        </p:nvSpPr>
        <p:spPr>
          <a:xfrm>
            <a:off x="4319662" y="148276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B004350-9513-48D2-AA7F-86808A993767}"/>
              </a:ext>
            </a:extLst>
          </p:cNvPr>
          <p:cNvSpPr/>
          <p:nvPr/>
        </p:nvSpPr>
        <p:spPr>
          <a:xfrm>
            <a:off x="5226770" y="151598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存储容量大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7FA6090-2460-48EB-B59F-4864FD308333}"/>
              </a:ext>
            </a:extLst>
          </p:cNvPr>
          <p:cNvSpPr/>
          <p:nvPr/>
        </p:nvSpPr>
        <p:spPr>
          <a:xfrm>
            <a:off x="6697102" y="151598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吞吐性能大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CCC45C9-161E-46D4-9220-B99D9F7853F0}"/>
              </a:ext>
            </a:extLst>
          </p:cNvPr>
          <p:cNvSpPr txBox="1"/>
          <p:nvPr/>
        </p:nvSpPr>
        <p:spPr>
          <a:xfrm>
            <a:off x="432402" y="29788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理想状态：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75FE292F-9B2A-46A5-B357-B39EE462D68D}"/>
              </a:ext>
            </a:extLst>
          </p:cNvPr>
          <p:cNvSpPr/>
          <p:nvPr/>
        </p:nvSpPr>
        <p:spPr>
          <a:xfrm>
            <a:off x="2409582" y="362684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1DAA266-E076-4D99-BD7C-A56C0FA45B6C}"/>
              </a:ext>
            </a:extLst>
          </p:cNvPr>
          <p:cNvSpPr/>
          <p:nvPr/>
        </p:nvSpPr>
        <p:spPr>
          <a:xfrm>
            <a:off x="3167144" y="3526007"/>
            <a:ext cx="1142264" cy="5482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高性能硬件存储资源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0EF6C315-0F4C-4628-9E3D-99DDC23ED2B5}"/>
              </a:ext>
            </a:extLst>
          </p:cNvPr>
          <p:cNvSpPr/>
          <p:nvPr/>
        </p:nvSpPr>
        <p:spPr>
          <a:xfrm>
            <a:off x="4493950" y="3621761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05797FB1-B0C6-4AD8-A02A-2825E25D2E0B}"/>
              </a:ext>
            </a:extLst>
          </p:cNvPr>
          <p:cNvSpPr/>
          <p:nvPr/>
        </p:nvSpPr>
        <p:spPr>
          <a:xfrm>
            <a:off x="5251512" y="3520926"/>
            <a:ext cx="1142264" cy="5482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压缩统计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27708738-0638-423A-8C3C-2E7A7236309D}"/>
              </a:ext>
            </a:extLst>
          </p:cNvPr>
          <p:cNvSpPr/>
          <p:nvPr/>
        </p:nvSpPr>
        <p:spPr>
          <a:xfrm>
            <a:off x="4572000" y="5396016"/>
            <a:ext cx="1142264" cy="54825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基于硬件的压缩算法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E40AC4-D714-4E78-8561-010C2E9177FF}"/>
              </a:ext>
            </a:extLst>
          </p:cNvPr>
          <p:cNvSpPr txBox="1"/>
          <p:nvPr/>
        </p:nvSpPr>
        <p:spPr>
          <a:xfrm>
            <a:off x="432402" y="47467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非线性压缩算法：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EA5B99-928B-4C88-A14A-D3CF3A95C51B}"/>
              </a:ext>
            </a:extLst>
          </p:cNvPr>
          <p:cNvSpPr txBox="1"/>
          <p:nvPr/>
        </p:nvSpPr>
        <p:spPr>
          <a:xfrm>
            <a:off x="723710" y="5485478"/>
            <a:ext cx="118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软件 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66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0906" y="448056"/>
            <a:ext cx="8645144" cy="640080"/>
          </a:xfrm>
        </p:spPr>
        <p:txBody>
          <a:bodyPr rtlCol="0">
            <a:noAutofit/>
          </a:bodyPr>
          <a:lstStyle/>
          <a:p>
            <a:r>
              <a:rPr lang="zh-CN" altLang="en-US" sz="3200" dirty="0">
                <a:cs typeface="Segoe UI Light" panose="020B0502040204020203" pitchFamily="34" charset="0"/>
              </a:rPr>
              <a:t>研究内容</a:t>
            </a:r>
            <a:r>
              <a:rPr lang="en-US" altLang="zh-CN" sz="3200" dirty="0">
                <a:cs typeface="Segoe UI Light" panose="020B0502040204020203" pitchFamily="34" charset="0"/>
              </a:rPr>
              <a:t>3</a:t>
            </a:r>
            <a:r>
              <a:rPr lang="zh-CN" altLang="en-US" sz="3200" dirty="0">
                <a:cs typeface="Segoe UI Light" panose="020B0502040204020203" pitchFamily="34" charset="0"/>
              </a:rPr>
              <a:t>：</a:t>
            </a:r>
            <a:r>
              <a:rPr lang="zh-CN" altLang="en-US" sz="3200" dirty="0"/>
              <a:t>测量领域可编程处理器的编程抽象</a:t>
            </a:r>
            <a:endParaRPr lang="zh-CN" altLang="en-US" sz="3200" dirty="0">
              <a:cs typeface="Segoe UI Light" panose="020B0502040204020203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2B65F3B-44BD-4770-8C45-16A1CEEDA780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03F0CE0-D5AC-45E3-956D-0701A42DAA9C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E324D1B2-E34D-410D-9E79-12AAE5B4EAF5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4DC2451-7D41-4A52-B986-B1C9DB61EE64}"/>
              </a:ext>
            </a:extLst>
          </p:cNvPr>
          <p:cNvSpPr txBox="1"/>
          <p:nvPr/>
        </p:nvSpPr>
        <p:spPr>
          <a:xfrm>
            <a:off x="432402" y="14718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数据通路子系统：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6D403E9-14C9-4344-81AF-55BCBF2F4E2B}"/>
              </a:ext>
            </a:extLst>
          </p:cNvPr>
          <p:cNvSpPr txBox="1"/>
          <p:nvPr/>
        </p:nvSpPr>
        <p:spPr>
          <a:xfrm>
            <a:off x="10166963" y="2955965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2. </a:t>
            </a:r>
            <a:r>
              <a:rPr lang="zh-CN" altLang="en-US" dirty="0">
                <a:solidFill>
                  <a:srgbClr val="C00000"/>
                </a:solidFill>
              </a:rPr>
              <a:t>解决资源效率低的问题。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72F9558-9A05-452B-88AB-DA686EA0F2C3}"/>
              </a:ext>
            </a:extLst>
          </p:cNvPr>
          <p:cNvSpPr/>
          <p:nvPr/>
        </p:nvSpPr>
        <p:spPr>
          <a:xfrm>
            <a:off x="9891496" y="497889"/>
            <a:ext cx="88729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54D13E-83E4-48A7-89C9-977487311154}"/>
              </a:ext>
            </a:extLst>
          </p:cNvPr>
          <p:cNvSpPr/>
          <p:nvPr/>
        </p:nvSpPr>
        <p:spPr>
          <a:xfrm>
            <a:off x="11694896" y="248969"/>
            <a:ext cx="1009216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F1F7AD3-1FE7-4F0D-924A-CB0DFB3B0915}"/>
              </a:ext>
            </a:extLst>
          </p:cNvPr>
          <p:cNvSpPr/>
          <p:nvPr/>
        </p:nvSpPr>
        <p:spPr>
          <a:xfrm>
            <a:off x="9635792" y="1700672"/>
            <a:ext cx="2420264" cy="10817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861EE75-2D14-4E96-BA98-12AC01942434}"/>
              </a:ext>
            </a:extLst>
          </p:cNvPr>
          <p:cNvSpPr/>
          <p:nvPr/>
        </p:nvSpPr>
        <p:spPr>
          <a:xfrm>
            <a:off x="2575034" y="1423170"/>
            <a:ext cx="143543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统计</a:t>
            </a:r>
            <a:r>
              <a:rPr lang="en-US" altLang="zh-CN" dirty="0">
                <a:solidFill>
                  <a:schemeClr val="tx1"/>
                </a:solidFill>
              </a:rPr>
              <a:t>\</a:t>
            </a:r>
            <a:r>
              <a:rPr lang="zh-CN" altLang="en-US" dirty="0">
                <a:solidFill>
                  <a:schemeClr val="tx1"/>
                </a:solidFill>
              </a:rPr>
              <a:t>触发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4E8E0D8-88BB-4638-A0C7-A9F24D89879A}"/>
              </a:ext>
            </a:extLst>
          </p:cNvPr>
          <p:cNvSpPr/>
          <p:nvPr/>
        </p:nvSpPr>
        <p:spPr>
          <a:xfrm>
            <a:off x="4319662" y="1482762"/>
            <a:ext cx="57302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B004350-9513-48D2-AA7F-86808A993767}"/>
              </a:ext>
            </a:extLst>
          </p:cNvPr>
          <p:cNvSpPr/>
          <p:nvPr/>
        </p:nvSpPr>
        <p:spPr>
          <a:xfrm>
            <a:off x="5226770" y="151598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存储容量大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7FA6090-2460-48EB-B59F-4864FD308333}"/>
              </a:ext>
            </a:extLst>
          </p:cNvPr>
          <p:cNvSpPr/>
          <p:nvPr/>
        </p:nvSpPr>
        <p:spPr>
          <a:xfrm>
            <a:off x="6697102" y="1515985"/>
            <a:ext cx="1136244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吞吐性能大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E40AC4-D714-4E78-8561-010C2E9177FF}"/>
              </a:ext>
            </a:extLst>
          </p:cNvPr>
          <p:cNvSpPr txBox="1"/>
          <p:nvPr/>
        </p:nvSpPr>
        <p:spPr>
          <a:xfrm>
            <a:off x="432402" y="263342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非线性压缩算法：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0EA5B99-928B-4C88-A14A-D3CF3A95C51B}"/>
              </a:ext>
            </a:extLst>
          </p:cNvPr>
          <p:cNvSpPr txBox="1"/>
          <p:nvPr/>
        </p:nvSpPr>
        <p:spPr>
          <a:xfrm>
            <a:off x="1981849" y="3098070"/>
            <a:ext cx="118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DISCO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00FFA88-90DA-4932-A2CF-270A7849F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44" y="4282828"/>
            <a:ext cx="2031325" cy="1011771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96FB7C2-CB2D-49FF-87E4-CC212772BE0B}"/>
              </a:ext>
            </a:extLst>
          </p:cNvPr>
          <p:cNvSpPr txBox="1"/>
          <p:nvPr/>
        </p:nvSpPr>
        <p:spPr>
          <a:xfrm>
            <a:off x="794744" y="5434830"/>
            <a:ext cx="349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C</a:t>
            </a:r>
            <a:r>
              <a:rPr lang="zh-CN" altLang="en-US" dirty="0">
                <a:solidFill>
                  <a:srgbClr val="C00000"/>
                </a:solidFill>
              </a:rPr>
              <a:t>是统计量，</a:t>
            </a:r>
            <a:r>
              <a:rPr lang="en-US" altLang="zh-CN" dirty="0">
                <a:solidFill>
                  <a:srgbClr val="C00000"/>
                </a:solidFill>
              </a:rPr>
              <a:t>f(c)</a:t>
            </a:r>
            <a:r>
              <a:rPr lang="zh-CN" altLang="en-US" dirty="0">
                <a:solidFill>
                  <a:srgbClr val="C00000"/>
                </a:solidFill>
              </a:rPr>
              <a:t>为真实值，</a:t>
            </a:r>
            <a:r>
              <a:rPr lang="en-US" altLang="zh-CN" dirty="0">
                <a:solidFill>
                  <a:srgbClr val="C00000"/>
                </a:solidFill>
              </a:rPr>
              <a:t>b &gt; 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7D7392-AB80-4983-BF5D-929FC62A5EF4}"/>
              </a:ext>
            </a:extLst>
          </p:cNvPr>
          <p:cNvSpPr txBox="1"/>
          <p:nvPr/>
        </p:nvSpPr>
        <p:spPr>
          <a:xfrm>
            <a:off x="432402" y="38181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</a:rPr>
              <a:t>压缩函数：</a:t>
            </a:r>
          </a:p>
        </p:txBody>
      </p:sp>
    </p:spTree>
    <p:extLst>
      <p:ext uri="{BB962C8B-B14F-4D97-AF65-F5344CB8AC3E}">
        <p14:creationId xmlns:p14="http://schemas.microsoft.com/office/powerpoint/2010/main" val="31039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884400" y="2095776"/>
            <a:ext cx="746934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网络性能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528623" y="212038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1906373" y="3611763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1999865" y="32634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5" name="弧形 34">
            <a:extLst>
              <a:ext uri="{FF2B5EF4-FFF2-40B4-BE49-F238E27FC236}">
                <a16:creationId xmlns:a16="http://schemas.microsoft.com/office/drawing/2014/main" id="{50A7D5C3-27E6-4A6B-8F63-ACAFE93A2C1A}"/>
              </a:ext>
            </a:extLst>
          </p:cNvPr>
          <p:cNvSpPr/>
          <p:nvPr/>
        </p:nvSpPr>
        <p:spPr>
          <a:xfrm rot="10800000" flipV="1">
            <a:off x="3195718" y="3006263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弧形 84">
            <a:extLst>
              <a:ext uri="{FF2B5EF4-FFF2-40B4-BE49-F238E27FC236}">
                <a16:creationId xmlns:a16="http://schemas.microsoft.com/office/drawing/2014/main" id="{2DD2CF94-A9F0-41C5-94B6-379C58901715}"/>
              </a:ext>
            </a:extLst>
          </p:cNvPr>
          <p:cNvSpPr/>
          <p:nvPr/>
        </p:nvSpPr>
        <p:spPr>
          <a:xfrm rot="10800000">
            <a:off x="3195718" y="3037532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1D478A0-C10A-46EE-B4C4-29E40B6D8DAE}"/>
              </a:ext>
            </a:extLst>
          </p:cNvPr>
          <p:cNvSpPr txBox="1"/>
          <p:nvPr/>
        </p:nvSpPr>
        <p:spPr>
          <a:xfrm>
            <a:off x="3748154" y="303771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灵活性不足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D070579-113F-4EA0-A7CC-AE76307E7149}"/>
              </a:ext>
            </a:extLst>
          </p:cNvPr>
          <p:cNvSpPr txBox="1"/>
          <p:nvPr/>
        </p:nvSpPr>
        <p:spPr>
          <a:xfrm>
            <a:off x="3884229" y="42106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性能瓶颈</a:t>
            </a: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10ED41D9-8912-44C9-9CBB-FF34A7C3459B}"/>
              </a:ext>
            </a:extLst>
          </p:cNvPr>
          <p:cNvSpPr/>
          <p:nvPr/>
        </p:nvSpPr>
        <p:spPr>
          <a:xfrm rot="10800000" flipV="1">
            <a:off x="4654096" y="2407270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3DD967A-AC2B-486F-B897-BBCB46A6BCE9}"/>
              </a:ext>
            </a:extLst>
          </p:cNvPr>
          <p:cNvSpPr txBox="1"/>
          <p:nvPr/>
        </p:nvSpPr>
        <p:spPr>
          <a:xfrm>
            <a:off x="5259721" y="244841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流式计算能力缺乏</a:t>
            </a:r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D3829697-0C99-431B-8F9F-70CBE629AB93}"/>
              </a:ext>
            </a:extLst>
          </p:cNvPr>
          <p:cNvSpPr/>
          <p:nvPr/>
        </p:nvSpPr>
        <p:spPr>
          <a:xfrm rot="10800000">
            <a:off x="4680097" y="3628934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91F6E5D-4128-4A41-87C7-C2D19647DEFD}"/>
              </a:ext>
            </a:extLst>
          </p:cNvPr>
          <p:cNvSpPr txBox="1"/>
          <p:nvPr/>
        </p:nvSpPr>
        <p:spPr>
          <a:xfrm>
            <a:off x="5221770" y="479227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普通的网络编程抽象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6D24008-0D51-4F2C-B132-90B395B966DE}"/>
              </a:ext>
            </a:extLst>
          </p:cNvPr>
          <p:cNvSpPr/>
          <p:nvPr/>
        </p:nvSpPr>
        <p:spPr>
          <a:xfrm>
            <a:off x="824299" y="3387949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08E6D2E0-D149-452F-BEB0-8C9DBE19FA1A}"/>
              </a:ext>
            </a:extLst>
          </p:cNvPr>
          <p:cNvSpPr/>
          <p:nvPr/>
        </p:nvSpPr>
        <p:spPr>
          <a:xfrm>
            <a:off x="3806421" y="3432000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可编程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2402203" y="28227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84AC4CD-3699-4397-8324-CB06FD12D454}"/>
              </a:ext>
            </a:extLst>
          </p:cNvPr>
          <p:cNvSpPr txBox="1"/>
          <p:nvPr/>
        </p:nvSpPr>
        <p:spPr>
          <a:xfrm>
            <a:off x="6458868" y="19730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F6BE5BB-ADA7-4105-8DEC-2AB184D59D68}"/>
              </a:ext>
            </a:extLst>
          </p:cNvPr>
          <p:cNvSpPr txBox="1"/>
          <p:nvPr/>
        </p:nvSpPr>
        <p:spPr>
          <a:xfrm>
            <a:off x="6455173" y="43644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80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884400" y="2095776"/>
            <a:ext cx="746934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网络性能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528623" y="212038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1906373" y="3611763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1999865" y="326348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5" name="弧形 34">
            <a:extLst>
              <a:ext uri="{FF2B5EF4-FFF2-40B4-BE49-F238E27FC236}">
                <a16:creationId xmlns:a16="http://schemas.microsoft.com/office/drawing/2014/main" id="{50A7D5C3-27E6-4A6B-8F63-ACAFE93A2C1A}"/>
              </a:ext>
            </a:extLst>
          </p:cNvPr>
          <p:cNvSpPr/>
          <p:nvPr/>
        </p:nvSpPr>
        <p:spPr>
          <a:xfrm rot="10800000" flipV="1">
            <a:off x="3195718" y="3006263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弧形 84">
            <a:extLst>
              <a:ext uri="{FF2B5EF4-FFF2-40B4-BE49-F238E27FC236}">
                <a16:creationId xmlns:a16="http://schemas.microsoft.com/office/drawing/2014/main" id="{2DD2CF94-A9F0-41C5-94B6-379C58901715}"/>
              </a:ext>
            </a:extLst>
          </p:cNvPr>
          <p:cNvSpPr/>
          <p:nvPr/>
        </p:nvSpPr>
        <p:spPr>
          <a:xfrm rot="10800000">
            <a:off x="3195718" y="3037532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1D478A0-C10A-46EE-B4C4-29E40B6D8DAE}"/>
              </a:ext>
            </a:extLst>
          </p:cNvPr>
          <p:cNvSpPr txBox="1"/>
          <p:nvPr/>
        </p:nvSpPr>
        <p:spPr>
          <a:xfrm>
            <a:off x="3748154" y="303771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灵活性不足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FD070579-113F-4EA0-A7CC-AE76307E7149}"/>
              </a:ext>
            </a:extLst>
          </p:cNvPr>
          <p:cNvSpPr txBox="1"/>
          <p:nvPr/>
        </p:nvSpPr>
        <p:spPr>
          <a:xfrm>
            <a:off x="3884229" y="421060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性能瓶颈</a:t>
            </a:r>
          </a:p>
        </p:txBody>
      </p:sp>
      <p:sp>
        <p:nvSpPr>
          <p:cNvPr id="89" name="弧形 88">
            <a:extLst>
              <a:ext uri="{FF2B5EF4-FFF2-40B4-BE49-F238E27FC236}">
                <a16:creationId xmlns:a16="http://schemas.microsoft.com/office/drawing/2014/main" id="{10ED41D9-8912-44C9-9CBB-FF34A7C3459B}"/>
              </a:ext>
            </a:extLst>
          </p:cNvPr>
          <p:cNvSpPr/>
          <p:nvPr/>
        </p:nvSpPr>
        <p:spPr>
          <a:xfrm rot="10800000" flipV="1">
            <a:off x="4654096" y="2407270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3DD967A-AC2B-486F-B897-BBCB46A6BCE9}"/>
              </a:ext>
            </a:extLst>
          </p:cNvPr>
          <p:cNvSpPr txBox="1"/>
          <p:nvPr/>
        </p:nvSpPr>
        <p:spPr>
          <a:xfrm>
            <a:off x="5259721" y="244841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流式计算能力缺乏</a:t>
            </a:r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D3829697-0C99-431B-8F9F-70CBE629AB93}"/>
              </a:ext>
            </a:extLst>
          </p:cNvPr>
          <p:cNvSpPr/>
          <p:nvPr/>
        </p:nvSpPr>
        <p:spPr>
          <a:xfrm rot="10800000">
            <a:off x="4680097" y="3628934"/>
            <a:ext cx="2935842" cy="1163343"/>
          </a:xfrm>
          <a:prstGeom prst="arc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91F6E5D-4128-4A41-87C7-C2D19647DEFD}"/>
              </a:ext>
            </a:extLst>
          </p:cNvPr>
          <p:cNvSpPr txBox="1"/>
          <p:nvPr/>
        </p:nvSpPr>
        <p:spPr>
          <a:xfrm>
            <a:off x="5221770" y="4792278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普通的网络编程抽象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6D24008-0D51-4F2C-B132-90B395B966DE}"/>
              </a:ext>
            </a:extLst>
          </p:cNvPr>
          <p:cNvSpPr/>
          <p:nvPr/>
        </p:nvSpPr>
        <p:spPr>
          <a:xfrm>
            <a:off x="824299" y="3387949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08E6D2E0-D149-452F-BEB0-8C9DBE19FA1A}"/>
              </a:ext>
            </a:extLst>
          </p:cNvPr>
          <p:cNvSpPr/>
          <p:nvPr/>
        </p:nvSpPr>
        <p:spPr>
          <a:xfrm>
            <a:off x="3806421" y="3432000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可编程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2402203" y="282274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84AC4CD-3699-4397-8324-CB06FD12D454}"/>
              </a:ext>
            </a:extLst>
          </p:cNvPr>
          <p:cNvSpPr txBox="1"/>
          <p:nvPr/>
        </p:nvSpPr>
        <p:spPr>
          <a:xfrm>
            <a:off x="6458868" y="19730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F6BE5BB-ADA7-4105-8DEC-2AB184D59D68}"/>
              </a:ext>
            </a:extLst>
          </p:cNvPr>
          <p:cNvSpPr txBox="1"/>
          <p:nvPr/>
        </p:nvSpPr>
        <p:spPr>
          <a:xfrm>
            <a:off x="6455173" y="43644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7600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如何使用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设计器</a:t>
            </a:r>
          </a:p>
        </p:txBody>
      </p:sp>
      <p:sp>
        <p:nvSpPr>
          <p:cNvPr id="25" name="内容占位符 17"/>
          <p:cNvSpPr txBox="1">
            <a:spLocks/>
          </p:cNvSpPr>
          <p:nvPr/>
        </p:nvSpPr>
        <p:spPr>
          <a:xfrm>
            <a:off x="406207" y="1948869"/>
            <a:ext cx="3832621" cy="35336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工作方式如下：</a:t>
            </a:r>
          </a:p>
        </p:txBody>
      </p:sp>
      <p:grpSp>
        <p:nvGrpSpPr>
          <p:cNvPr id="18" name="组 17" descr="带有编号 1（表示第 1 步）的小圆圈"/>
          <p:cNvGrpSpPr/>
          <p:nvPr/>
        </p:nvGrpSpPr>
        <p:grpSpPr bwMode="blackWhite">
          <a:xfrm>
            <a:off x="398665" y="2295749"/>
            <a:ext cx="418634" cy="312301"/>
            <a:chOff x="6953426" y="711274"/>
            <a:chExt cx="558179" cy="416400"/>
          </a:xfrm>
        </p:grpSpPr>
        <p:sp>
          <p:nvSpPr>
            <p:cNvPr id="19" name="椭圆形 18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框 19" descr="编号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1" name="内容占位符 17"/>
          <p:cNvSpPr txBox="1">
            <a:spLocks/>
          </p:cNvSpPr>
          <p:nvPr/>
        </p:nvSpPr>
        <p:spPr>
          <a:xfrm>
            <a:off x="792385" y="2325892"/>
            <a:ext cx="3439298" cy="44741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  <a:defRPr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转到“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文件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新建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空白演示文稿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”，新建一个演示文稿。</a:t>
            </a:r>
          </a:p>
        </p:txBody>
      </p:sp>
      <p:grpSp>
        <p:nvGrpSpPr>
          <p:cNvPr id="33" name="组 32" descr="带有编号 2（表示第 2 步）的小圆圈"/>
          <p:cNvGrpSpPr/>
          <p:nvPr/>
        </p:nvGrpSpPr>
        <p:grpSpPr bwMode="blackWhite">
          <a:xfrm>
            <a:off x="398665" y="2960444"/>
            <a:ext cx="418634" cy="312301"/>
            <a:chOff x="6953426" y="711274"/>
            <a:chExt cx="558179" cy="416400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2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6" name="内容占位符 17"/>
          <p:cNvSpPr txBox="1">
            <a:spLocks/>
          </p:cNvSpPr>
          <p:nvPr/>
        </p:nvSpPr>
        <p:spPr>
          <a:xfrm>
            <a:off x="792385" y="2990588"/>
            <a:ext cx="3378189" cy="799363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  <a:defRPr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在第一张幻灯片中添加一张图片：转到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图片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”或“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插入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联机图片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，然后选择图片。</a:t>
            </a:r>
            <a:b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</a:b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添加图片时需要处于联机状态。</a:t>
            </a:r>
          </a:p>
        </p:txBody>
      </p:sp>
      <p:pic>
        <p:nvPicPr>
          <p:cNvPr id="29" name="图片 28" descr="包含插入图片选项的“插入”选项卡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80645" y="1949093"/>
            <a:ext cx="2055322" cy="1194546"/>
          </a:xfrm>
          <a:prstGeom prst="rect">
            <a:avLst/>
          </a:prstGeom>
        </p:spPr>
      </p:pic>
      <p:grpSp>
        <p:nvGrpSpPr>
          <p:cNvPr id="22" name="组 21" descr="带有编号 3（表示第 3 步）的小圆圈"/>
          <p:cNvGrpSpPr/>
          <p:nvPr/>
        </p:nvGrpSpPr>
        <p:grpSpPr bwMode="blackWhite">
          <a:xfrm>
            <a:off x="398665" y="4013475"/>
            <a:ext cx="418634" cy="312301"/>
            <a:chOff x="6953426" y="711274"/>
            <a:chExt cx="558179" cy="416400"/>
          </a:xfrm>
        </p:grpSpPr>
        <p:sp>
          <p:nvSpPr>
            <p:cNvPr id="24" name="椭圆形 2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文本框 29" descr="编号 3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32" name="内容占位符 17"/>
          <p:cNvSpPr txBox="1">
            <a:spLocks/>
          </p:cNvSpPr>
          <p:nvPr/>
        </p:nvSpPr>
        <p:spPr>
          <a:xfrm>
            <a:off x="792385" y="4034595"/>
            <a:ext cx="3378189" cy="57085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450"/>
              </a:spcAft>
              <a:buNone/>
              <a:defRPr/>
            </a:pP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询问是否获取设计灵感时，选择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开始吧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”。</a:t>
            </a:r>
          </a:p>
        </p:txBody>
      </p:sp>
      <p:pic>
        <p:nvPicPr>
          <p:cNvPr id="23" name="图 22" descr="询问用户是否要获取设计灵感的“设计灵感”对话框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9775" y="3157683"/>
            <a:ext cx="2175665" cy="2630011"/>
          </a:xfrm>
          <a:prstGeom prst="rect">
            <a:avLst/>
          </a:prstGeom>
        </p:spPr>
      </p:pic>
      <p:grpSp>
        <p:nvGrpSpPr>
          <p:cNvPr id="37" name="组 36" descr="带有编号 4（表示第 4 步）的小圆圈"/>
          <p:cNvGrpSpPr/>
          <p:nvPr/>
        </p:nvGrpSpPr>
        <p:grpSpPr bwMode="blackWhite">
          <a:xfrm>
            <a:off x="398665" y="4710285"/>
            <a:ext cx="418634" cy="312301"/>
            <a:chOff x="6953426" y="711274"/>
            <a:chExt cx="558179" cy="416400"/>
          </a:xfrm>
        </p:grpSpPr>
        <p:sp>
          <p:nvSpPr>
            <p:cNvPr id="38" name="椭圆形 37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文本框 38" descr="编号 4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4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40" name="内容占位符 17"/>
          <p:cNvSpPr txBox="1">
            <a:spLocks/>
          </p:cNvSpPr>
          <p:nvPr/>
        </p:nvSpPr>
        <p:spPr>
          <a:xfrm>
            <a:off x="792385" y="4740429"/>
            <a:ext cx="3378189" cy="42265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  <a:defRPr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从“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设计灵感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”任务窗格中选择喜欢的设计。</a:t>
            </a:r>
          </a:p>
        </p:txBody>
      </p:sp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平滑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406208" y="1930507"/>
            <a:ext cx="3417873" cy="3593165"/>
          </a:xfrm>
        </p:spPr>
        <p:txBody>
          <a:bodyPr vert="horz" lIns="68580" tIns="34290" rIns="68580" bIns="34290" rtlCol="0">
            <a:normAutofit/>
          </a:bodyPr>
          <a:lstStyle/>
          <a:p>
            <a:pPr>
              <a:lnSpc>
                <a:spcPts val="1350"/>
              </a:lnSpc>
              <a:spcAft>
                <a:spcPts val="450"/>
              </a:spcAft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通过“平滑”，可在演示文稿中创作流畅的动画和对象移动。使用两张相似的幻灯片执行动画，但在观众看来动作发生在一张幻灯片。 </a:t>
            </a:r>
          </a:p>
          <a:p>
            <a:pPr>
              <a:lnSpc>
                <a:spcPts val="1350"/>
              </a:lnSpc>
              <a:spcAft>
                <a:spcPts val="450"/>
              </a:spcAft>
            </a:pPr>
            <a:r>
              <a:rPr lang="zh-CN" altLang="en-US" b="1" dirty="0">
                <a:solidFill>
                  <a:srgbClr val="C00000"/>
                </a:solidFill>
                <a:cs typeface="Segoe UI" panose="020B0502040204020203" pitchFamily="34" charset="0"/>
              </a:rPr>
              <a:t>播放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右侧视频，查看快速示例。</a:t>
            </a:r>
          </a:p>
          <a:p>
            <a:pPr>
              <a:lnSpc>
                <a:spcPts val="1350"/>
              </a:lnSpc>
              <a:spcAft>
                <a:spcPts val="450"/>
              </a:spcAft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平滑是订阅专属功能。如果你有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Office 365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订阅，可按照下一张幻灯片中的步骤自行试用。</a:t>
            </a:r>
          </a:p>
          <a:p>
            <a:pPr>
              <a:lnSpc>
                <a:spcPts val="1350"/>
              </a:lnSpc>
              <a:spcAft>
                <a:spcPts val="450"/>
              </a:spcAft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“平滑”视频" descr="展示“平滑”功能示例的视频，可通过 Alt+P 快捷键播放或暂停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64069" y="2012674"/>
            <a:ext cx="4582716" cy="2578894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设置“</a:t>
            </a:r>
            <a:r>
              <a:rPr lang="zh-CN" altLang="en-US">
                <a:cs typeface="Segoe UI Light" panose="020B0502040204020203" pitchFamily="34" charset="0"/>
              </a:rPr>
              <a:t>平滑</a:t>
            </a:r>
            <a:r>
              <a:rPr lang="zh-CN" altLang="en-US"/>
              <a:t>”</a:t>
            </a:r>
          </a:p>
        </p:txBody>
      </p:sp>
      <p:sp>
        <p:nvSpPr>
          <p:cNvPr id="30" name="内容占位符 17"/>
          <p:cNvSpPr txBox="1">
            <a:spLocks/>
          </p:cNvSpPr>
          <p:nvPr/>
        </p:nvSpPr>
        <p:spPr>
          <a:xfrm>
            <a:off x="406207" y="1948869"/>
            <a:ext cx="3832621" cy="35336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利用这些两个简单的“行星”自行尝试</a:t>
            </a:r>
          </a:p>
        </p:txBody>
      </p:sp>
      <p:grpSp>
        <p:nvGrpSpPr>
          <p:cNvPr id="13" name="组 12" descr="带有编号 1（表示第 1 步）的小圆圈"/>
          <p:cNvGrpSpPr/>
          <p:nvPr/>
        </p:nvGrpSpPr>
        <p:grpSpPr bwMode="blackWhite">
          <a:xfrm>
            <a:off x="419043" y="2295749"/>
            <a:ext cx="418634" cy="312301"/>
            <a:chOff x="6953426" y="711274"/>
            <a:chExt cx="558179" cy="416400"/>
          </a:xfrm>
        </p:grpSpPr>
        <p:sp>
          <p:nvSpPr>
            <p:cNvPr id="14" name="椭圆形 1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文本框14" descr="编号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16" name="内容占位符 17"/>
          <p:cNvSpPr txBox="1">
            <a:spLocks/>
          </p:cNvSpPr>
          <p:nvPr/>
        </p:nvSpPr>
        <p:spPr>
          <a:xfrm>
            <a:off x="799530" y="2325892"/>
            <a:ext cx="1864746" cy="6854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复制此幻灯片：右键单击幻灯片缩略图，然后选择“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复制幻灯片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2" name="图片 1" descr="显示“复制幻灯片”选项的幻灯片缩略图上下文菜单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6796" y="1948869"/>
            <a:ext cx="1051610" cy="1352915"/>
          </a:xfrm>
          <a:prstGeom prst="rect">
            <a:avLst/>
          </a:prstGeom>
        </p:spPr>
      </p:pic>
      <p:grpSp>
        <p:nvGrpSpPr>
          <p:cNvPr id="18" name="组 17" descr="带有编号 2（表示第 2 步）的小圆圈"/>
          <p:cNvGrpSpPr/>
          <p:nvPr/>
        </p:nvGrpSpPr>
        <p:grpSpPr bwMode="blackWhite">
          <a:xfrm>
            <a:off x="419043" y="3029802"/>
            <a:ext cx="418634" cy="312301"/>
            <a:chOff x="6953426" y="711274"/>
            <a:chExt cx="558179" cy="416400"/>
          </a:xfrm>
        </p:grpSpPr>
        <p:sp>
          <p:nvSpPr>
            <p:cNvPr id="23" name="椭圆形 22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文本框 23" descr="编号 2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内容占位符 17"/>
          <p:cNvSpPr txBox="1">
            <a:spLocks/>
          </p:cNvSpPr>
          <p:nvPr/>
        </p:nvSpPr>
        <p:spPr>
          <a:xfrm>
            <a:off x="799529" y="3059946"/>
            <a:ext cx="1988365" cy="109207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在两张相同的幻灯片中，对第二张右侧的形状进行某些更改（移动、调整大小、更改颜色），然后转到“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切换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&gt;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6" name="图片 5" descr="显示平滑切换的“切换”选项卡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16128" y="3226957"/>
            <a:ext cx="1850663" cy="889442"/>
          </a:xfrm>
          <a:prstGeom prst="rect">
            <a:avLst/>
          </a:prstGeom>
        </p:spPr>
      </p:pic>
      <p:grpSp>
        <p:nvGrpSpPr>
          <p:cNvPr id="26" name="组 25" descr="带有编号 3（表示第 3 步）的小圆圈"/>
          <p:cNvGrpSpPr/>
          <p:nvPr/>
        </p:nvGrpSpPr>
        <p:grpSpPr bwMode="blackWhite">
          <a:xfrm>
            <a:off x="417990" y="4115425"/>
            <a:ext cx="418634" cy="312301"/>
            <a:chOff x="6953426" y="711274"/>
            <a:chExt cx="558179" cy="416400"/>
          </a:xfrm>
        </p:grpSpPr>
        <p:sp>
          <p:nvSpPr>
            <p:cNvPr id="27" name="椭圆形 2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文本框 27" descr="编号 3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  <a:endParaRPr lang="zh-CN" altLang="en-US" sz="135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endParaRP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807599" y="4127641"/>
            <a:ext cx="2088452" cy="8330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返回两张幻灯片中的第一张，按“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幻灯片放映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”按钮，然后选择“</a:t>
            </a: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播放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”，观看圆圈的平滑切换！</a:t>
            </a:r>
          </a:p>
        </p:txBody>
      </p:sp>
      <p:pic>
        <p:nvPicPr>
          <p:cNvPr id="5" name="图片 4" descr="“幻灯片放映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30562" y="4115425"/>
            <a:ext cx="1600739" cy="665312"/>
          </a:xfrm>
          <a:prstGeom prst="rect">
            <a:avLst/>
          </a:prstGeom>
        </p:spPr>
      </p:pic>
      <p:sp>
        <p:nvSpPr>
          <p:cNvPr id="17" name="内容占位符 17"/>
          <p:cNvSpPr txBox="1">
            <a:spLocks/>
          </p:cNvSpPr>
          <p:nvPr/>
        </p:nvSpPr>
        <p:spPr>
          <a:xfrm>
            <a:off x="471721" y="5231426"/>
            <a:ext cx="2587409" cy="5196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提示：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sz="90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效果选项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可以提供更多的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平滑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”选项。</a:t>
            </a:r>
          </a:p>
        </p:txBody>
      </p:sp>
      <p:cxnSp>
        <p:nvCxnSpPr>
          <p:cNvPr id="20" name="直接连接符​​ 19" descr="将平滑文本和图片分隔开的浅灰色线"/>
          <p:cNvCxnSpPr/>
          <p:nvPr/>
        </p:nvCxnSpPr>
        <p:spPr>
          <a:xfrm>
            <a:off x="4775402" y="1961573"/>
            <a:ext cx="0" cy="3669476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形 9" descr="蓝色大圆圈，内含浅蓝色小圆圈"/>
          <p:cNvSpPr/>
          <p:nvPr/>
        </p:nvSpPr>
        <p:spPr>
          <a:xfrm>
            <a:off x="5427394" y="2315897"/>
            <a:ext cx="2870433" cy="28074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椭圆形 10" descr="深蓝色大圆圈中的浅蓝色小圆圈"/>
          <p:cNvSpPr/>
          <p:nvPr/>
        </p:nvSpPr>
        <p:spPr bwMode="ltGray">
          <a:xfrm>
            <a:off x="6064668" y="2954732"/>
            <a:ext cx="1611697" cy="15763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 kern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402217" y="1520046"/>
            <a:ext cx="793085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网络新需求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092591" y="154465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26D24008-0D51-4F2C-B132-90B395B966DE}"/>
              </a:ext>
            </a:extLst>
          </p:cNvPr>
          <p:cNvSpPr/>
          <p:nvPr/>
        </p:nvSpPr>
        <p:spPr>
          <a:xfrm>
            <a:off x="6523738" y="3766323"/>
            <a:ext cx="1100544" cy="537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平面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9A0975A-2E99-4C5E-906F-73AB1D0EC524}"/>
              </a:ext>
            </a:extLst>
          </p:cNvPr>
          <p:cNvSpPr/>
          <p:nvPr/>
        </p:nvSpPr>
        <p:spPr>
          <a:xfrm>
            <a:off x="1378243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配置灵活性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EF74DE7E-D8B8-48DD-A687-E46790B2FE25}"/>
              </a:ext>
            </a:extLst>
          </p:cNvPr>
          <p:cNvSpPr/>
          <p:nvPr/>
        </p:nvSpPr>
        <p:spPr>
          <a:xfrm>
            <a:off x="-4895815" y="1920292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144B5B5-90DA-4BAF-B7BC-156374E518F6}"/>
              </a:ext>
            </a:extLst>
          </p:cNvPr>
          <p:cNvSpPr/>
          <p:nvPr/>
        </p:nvSpPr>
        <p:spPr>
          <a:xfrm>
            <a:off x="1378243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>
                    <a:lumMod val="90000"/>
                  </a:schemeClr>
                </a:solidFill>
              </a:rPr>
              <a:t>网络功能多样化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D6139F9-955E-4E5A-9507-456127F5A37F}"/>
              </a:ext>
            </a:extLst>
          </p:cNvPr>
          <p:cNvSpPr/>
          <p:nvPr/>
        </p:nvSpPr>
        <p:spPr>
          <a:xfrm>
            <a:off x="1378243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DFA52D-BAC7-4AFF-8232-B5832140AA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4368" y="2232428"/>
            <a:ext cx="14392" cy="264785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5649C8-623C-4CBE-ABDC-C3536A26DE5F}"/>
              </a:ext>
            </a:extLst>
          </p:cNvPr>
          <p:cNvCxnSpPr>
            <a:stCxn id="98" idx="1"/>
          </p:cNvCxnSpPr>
          <p:nvPr/>
        </p:nvCxnSpPr>
        <p:spPr>
          <a:xfrm flipH="1">
            <a:off x="798759" y="3097845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AC2C367-3388-4A1F-9D2E-C657AA6DA124}"/>
              </a:ext>
            </a:extLst>
          </p:cNvPr>
          <p:cNvCxnSpPr/>
          <p:nvPr/>
        </p:nvCxnSpPr>
        <p:spPr>
          <a:xfrm flipH="1">
            <a:off x="802849" y="4001411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959DD7-787D-4E51-8FD7-74739392484C}"/>
              </a:ext>
            </a:extLst>
          </p:cNvPr>
          <p:cNvCxnSpPr>
            <a:cxnSpLocks/>
          </p:cNvCxnSpPr>
          <p:nvPr/>
        </p:nvCxnSpPr>
        <p:spPr>
          <a:xfrm flipH="1" flipV="1">
            <a:off x="784368" y="4880285"/>
            <a:ext cx="593875" cy="6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55644BDC-A340-48C7-B7DC-BE058F13256B}"/>
              </a:ext>
            </a:extLst>
          </p:cNvPr>
          <p:cNvSpPr/>
          <p:nvPr/>
        </p:nvSpPr>
        <p:spPr>
          <a:xfrm>
            <a:off x="3156142" y="292721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CBA66E0-AE27-46DC-AB38-B7BAC979483D}"/>
              </a:ext>
            </a:extLst>
          </p:cNvPr>
          <p:cNvSpPr txBox="1"/>
          <p:nvPr/>
        </p:nvSpPr>
        <p:spPr>
          <a:xfrm>
            <a:off x="4123997" y="293813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软件定义网络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19CC75BB-1380-4BBC-B23D-E92BCE060B3C}"/>
              </a:ext>
            </a:extLst>
          </p:cNvPr>
          <p:cNvSpPr/>
          <p:nvPr/>
        </p:nvSpPr>
        <p:spPr>
          <a:xfrm>
            <a:off x="6523738" y="2359445"/>
            <a:ext cx="1100544" cy="537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网络控制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37" name="箭头: 右弧形 36">
            <a:extLst>
              <a:ext uri="{FF2B5EF4-FFF2-40B4-BE49-F238E27FC236}">
                <a16:creationId xmlns:a16="http://schemas.microsoft.com/office/drawing/2014/main" id="{5D4C7119-93DB-4721-8012-9E4DBFB71BDF}"/>
              </a:ext>
            </a:extLst>
          </p:cNvPr>
          <p:cNvSpPr/>
          <p:nvPr/>
        </p:nvSpPr>
        <p:spPr>
          <a:xfrm>
            <a:off x="7352342" y="3038301"/>
            <a:ext cx="224400" cy="605880"/>
          </a:xfrm>
          <a:prstGeom prst="curvedLeftArrow">
            <a:avLst>
              <a:gd name="adj1" fmla="val 53613"/>
              <a:gd name="adj2" fmla="val 103245"/>
              <a:gd name="adj3" fmla="val 532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7434B93-F59B-401A-ABF4-45D12754B395}"/>
              </a:ext>
            </a:extLst>
          </p:cNvPr>
          <p:cNvSpPr txBox="1"/>
          <p:nvPr/>
        </p:nvSpPr>
        <p:spPr>
          <a:xfrm>
            <a:off x="6565568" y="31738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安全通道</a:t>
            </a: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1B2543CC-8049-41EE-82D2-5AD2C0530DBB}"/>
              </a:ext>
            </a:extLst>
          </p:cNvPr>
          <p:cNvSpPr/>
          <p:nvPr/>
        </p:nvSpPr>
        <p:spPr>
          <a:xfrm>
            <a:off x="3154727" y="470325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D4E0D5E-358E-4119-9D94-990CCE89F8C2}"/>
              </a:ext>
            </a:extLst>
          </p:cNvPr>
          <p:cNvSpPr txBox="1"/>
          <p:nvPr/>
        </p:nvSpPr>
        <p:spPr>
          <a:xfrm>
            <a:off x="4266152" y="47263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硬件流表</a:t>
            </a:r>
          </a:p>
        </p:txBody>
      </p:sp>
      <p:sp>
        <p:nvSpPr>
          <p:cNvPr id="38" name="箭头: 右弧形 37">
            <a:extLst>
              <a:ext uri="{FF2B5EF4-FFF2-40B4-BE49-F238E27FC236}">
                <a16:creationId xmlns:a16="http://schemas.microsoft.com/office/drawing/2014/main" id="{14DF3535-C31F-4A99-81E1-ACE5026B081B}"/>
              </a:ext>
            </a:extLst>
          </p:cNvPr>
          <p:cNvSpPr/>
          <p:nvPr/>
        </p:nvSpPr>
        <p:spPr>
          <a:xfrm>
            <a:off x="7331176" y="4447995"/>
            <a:ext cx="224400" cy="605880"/>
          </a:xfrm>
          <a:prstGeom prst="curvedLeftArrow">
            <a:avLst>
              <a:gd name="adj1" fmla="val 53613"/>
              <a:gd name="adj2" fmla="val 103245"/>
              <a:gd name="adj3" fmla="val 5329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9CFBA1E-B7C9-4242-8989-6CBAAB02DE5D}"/>
              </a:ext>
            </a:extLst>
          </p:cNvPr>
          <p:cNvSpPr txBox="1"/>
          <p:nvPr/>
        </p:nvSpPr>
        <p:spPr>
          <a:xfrm>
            <a:off x="6787437" y="457831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核心</a:t>
            </a: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265530B7-2991-4F37-BCB0-755C7FF7DA4D}"/>
              </a:ext>
            </a:extLst>
          </p:cNvPr>
          <p:cNvSpPr/>
          <p:nvPr/>
        </p:nvSpPr>
        <p:spPr>
          <a:xfrm>
            <a:off x="6523738" y="5145761"/>
            <a:ext cx="1100544" cy="369332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</a:t>
            </a:r>
          </a:p>
        </p:txBody>
      </p:sp>
    </p:spTree>
    <p:extLst>
      <p:ext uri="{BB962C8B-B14F-4D97-AF65-F5344CB8AC3E}">
        <p14:creationId xmlns:p14="http://schemas.microsoft.com/office/powerpoint/2010/main" val="38970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zh-CN" altLang="en-US">
                <a:cs typeface="Segoe UI Light" panose="020B0502040204020203" pitchFamily="34" charset="0"/>
              </a:rPr>
              <a:t>实时协同工作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406208" y="1930508"/>
            <a:ext cx="3310220" cy="2983706"/>
          </a:xfrm>
        </p:spPr>
        <p:txBody>
          <a:bodyPr vert="horz" lIns="68580" tIns="34290" rIns="68580" bIns="34290" rtlCol="0">
            <a:normAutofit/>
          </a:bodyPr>
          <a:lstStyle/>
          <a:p>
            <a:pPr>
              <a:lnSpc>
                <a:spcPts val="1350"/>
              </a:lnSpc>
              <a:spcAft>
                <a:spcPts val="1500"/>
              </a:spcAft>
            </a:pP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与他人共享演示文稿时，可以看到他们同时与你协同工作。</a:t>
            </a:r>
            <a:b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工作方式如下：</a:t>
            </a:r>
          </a:p>
        </p:txBody>
      </p:sp>
      <p:pic>
        <p:nvPicPr>
          <p:cNvPr id="11" name="图 10" descr="显示使用同一个演示文稿的人数的共享图标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488" y="2676084"/>
            <a:ext cx="2446913" cy="1106744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419043" y="4255975"/>
            <a:ext cx="418634" cy="312301"/>
            <a:chOff x="6953426" y="711274"/>
            <a:chExt cx="558179" cy="416400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799529" y="4286118"/>
            <a:ext cx="2022581" cy="7444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在功能区上方选择“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共享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”或使用快捷键 </a:t>
            </a:r>
            <a:r>
              <a:rPr lang="en-US" altLang="zh-CN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Alt-ZS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 邀请他人与你协作（此时可保存到云中。）</a:t>
            </a:r>
          </a:p>
        </p:txBody>
      </p:sp>
      <p:pic>
        <p:nvPicPr>
          <p:cNvPr id="9" name="图 8" descr="显示正在使用一张幻灯片的人员的标记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96014" y="2682981"/>
            <a:ext cx="2881269" cy="1884695"/>
          </a:xfrm>
          <a:prstGeom prst="rect">
            <a:avLst/>
          </a:prstGeom>
        </p:spPr>
      </p:pic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3186827" y="4255975"/>
            <a:ext cx="418634" cy="312301"/>
            <a:chOff x="6953426" y="711274"/>
            <a:chExt cx="558179" cy="416400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3560892" y="4286118"/>
            <a:ext cx="2329775" cy="993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有其他人使用演示文稿时，会出现一个标记，显示哪位用户正在使用哪张幻灯片</a:t>
            </a: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</a:t>
            </a:r>
          </a:p>
        </p:txBody>
      </p:sp>
      <p:pic>
        <p:nvPicPr>
          <p:cNvPr id="12" name="图片 11" descr="显示正在编辑的幻灯片部分的标记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24564" y="2620046"/>
            <a:ext cx="2672837" cy="1729007"/>
          </a:xfrm>
          <a:prstGeom prst="rect">
            <a:avLst/>
          </a:prstGeom>
        </p:spPr>
      </p:pic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5948191" y="4255975"/>
            <a:ext cx="418634" cy="312301"/>
            <a:chOff x="6953426" y="711274"/>
            <a:chExt cx="558179" cy="416400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6322252" y="4286118"/>
            <a:ext cx="1993976" cy="52332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en-US" altLang="zh-CN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...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以及他们正在编辑哪部分幻灯片。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熟练使用“操作说明搜索”</a:t>
            </a:r>
          </a:p>
        </p:txBody>
      </p:sp>
      <p:sp>
        <p:nvSpPr>
          <p:cNvPr id="38" name="内容占位符 17"/>
          <p:cNvSpPr txBox="1">
            <a:spLocks/>
          </p:cNvSpPr>
          <p:nvPr/>
        </p:nvSpPr>
        <p:spPr>
          <a:xfrm>
            <a:off x="406207" y="1829326"/>
            <a:ext cx="3832621" cy="927356"/>
          </a:xfrm>
          <a:prstGeom prst="rect">
            <a:avLst/>
          </a:prstGeom>
        </p:spPr>
        <p:txBody>
          <a:bodyPr vert="horz" lIns="68580" tIns="34290" rIns="68580" bIns="3429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“操作说明搜索”框可在需要时查找恰当的命令，</a:t>
            </a:r>
            <a:b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为你节省时间并让你专心工作。</a:t>
            </a:r>
            <a:b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grpSp>
        <p:nvGrpSpPr>
          <p:cNvPr id="4" name="组 3" descr="带有编号 1（表示第 1 步）的小圆圈"/>
          <p:cNvGrpSpPr/>
          <p:nvPr/>
        </p:nvGrpSpPr>
        <p:grpSpPr bwMode="blackWhite">
          <a:xfrm>
            <a:off x="419043" y="2836127"/>
            <a:ext cx="418634" cy="312301"/>
            <a:chOff x="6953426" y="711274"/>
            <a:chExt cx="558179" cy="416400"/>
          </a:xfrm>
        </p:grpSpPr>
        <p:sp>
          <p:nvSpPr>
            <p:cNvPr id="2" name="椭圆形 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" name="文本框 2" descr="编号 1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内容占位符 17"/>
          <p:cNvSpPr txBox="1">
            <a:spLocks/>
          </p:cNvSpPr>
          <p:nvPr/>
        </p:nvSpPr>
        <p:spPr>
          <a:xfrm>
            <a:off x="799530" y="2866271"/>
            <a:ext cx="2341253" cy="35073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84572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选择右侧的“</a:t>
            </a:r>
            <a:r>
              <a:rPr lang="zh-CN" altLang="en-US" sz="90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机器人图片</a:t>
            </a:r>
            <a:r>
              <a:rPr lang="zh-CN" altLang="en-US" sz="90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sp>
        <p:nvSpPr>
          <p:cNvPr id="25" name="文本框 16" descr="选我"/>
          <p:cNvSpPr txBox="1"/>
          <p:nvPr/>
        </p:nvSpPr>
        <p:spPr>
          <a:xfrm rot="21077122">
            <a:off x="4532473" y="2186440"/>
            <a:ext cx="1001078" cy="32670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="" xmlns:ma14="http://schemas.microsoft.com/office/mac/drawingml/2011/main"/>
            </a:ext>
          </a:extLst>
        </p:spPr>
        <p:txBody>
          <a:bodyPr rot="0" spcFirstLastPara="0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50"/>
              </a:spcAft>
              <a:tabLst>
                <a:tab pos="3698558" algn="l"/>
              </a:tabLst>
            </a:pPr>
            <a:r>
              <a:rPr lang="zh-CN" altLang="en-US" sz="900" b="1" kern="1000" spc="75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选我</a:t>
            </a:r>
            <a:endParaRPr lang="zh-CN" altLang="en-US" sz="900" b="1" kern="1400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4" name="图片 23" descr="曲线箭头&#10;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5055430" y="2197784"/>
            <a:ext cx="638897" cy="704990"/>
          </a:xfrm>
          <a:prstGeom prst="rect">
            <a:avLst/>
          </a:prstGeom>
        </p:spPr>
      </p:pic>
      <p:pic>
        <p:nvPicPr>
          <p:cNvPr id="23" name="图 22" descr="机器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556" y="2091878"/>
            <a:ext cx="2081594" cy="3398853"/>
          </a:xfrm>
          <a:prstGeom prst="rect">
            <a:avLst/>
          </a:prstGeom>
        </p:spPr>
      </p:pic>
      <p:grpSp>
        <p:nvGrpSpPr>
          <p:cNvPr id="19" name="组 18" descr="带有编号 2（表示第 2 步）的小圆圈"/>
          <p:cNvGrpSpPr/>
          <p:nvPr/>
        </p:nvGrpSpPr>
        <p:grpSpPr bwMode="blackWhite">
          <a:xfrm>
            <a:off x="419043" y="3341996"/>
            <a:ext cx="418634" cy="312301"/>
            <a:chOff x="6953426" y="711274"/>
            <a:chExt cx="558179" cy="416400"/>
          </a:xfrm>
        </p:grpSpPr>
        <p:sp>
          <p:nvSpPr>
            <p:cNvPr id="20" name="椭圆形 1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文本框 20" descr="编号 2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内容占位符 17"/>
          <p:cNvSpPr txBox="1">
            <a:spLocks/>
          </p:cNvSpPr>
          <p:nvPr/>
        </p:nvSpPr>
        <p:spPr>
          <a:xfrm>
            <a:off x="799530" y="3372139"/>
            <a:ext cx="2341253" cy="6854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在“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操作说明搜索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”框中键入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en-US" sz="900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动画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，然后选择“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添加动画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</a:p>
        </p:txBody>
      </p:sp>
      <p:pic>
        <p:nvPicPr>
          <p:cNvPr id="5" name="图片 4" descr="“操作说明搜索”框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75681" y="3415459"/>
            <a:ext cx="1579614" cy="165624"/>
          </a:xfrm>
          <a:prstGeom prst="rect">
            <a:avLst/>
          </a:prstGeom>
        </p:spPr>
      </p:pic>
      <p:grpSp>
        <p:nvGrpSpPr>
          <p:cNvPr id="31" name="组 30" descr="带有编号 3（表示第 3 步）的小圆圈"/>
          <p:cNvGrpSpPr/>
          <p:nvPr/>
        </p:nvGrpSpPr>
        <p:grpSpPr bwMode="blackWhite">
          <a:xfrm>
            <a:off x="417990" y="4054880"/>
            <a:ext cx="418634" cy="312301"/>
            <a:chOff x="6953426" y="711274"/>
            <a:chExt cx="558179" cy="416400"/>
          </a:xfrm>
        </p:grpSpPr>
        <p:sp>
          <p:nvSpPr>
            <p:cNvPr id="32" name="椭圆形 31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文本框 32" descr="编号 3"/>
            <p:cNvSpPr txBox="1">
              <a:spLocks noChangeAspect="1"/>
            </p:cNvSpPr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内容占位符 17"/>
          <p:cNvSpPr txBox="1">
            <a:spLocks/>
          </p:cNvSpPr>
          <p:nvPr/>
        </p:nvSpPr>
        <p:spPr>
          <a:xfrm>
            <a:off x="798477" y="4085023"/>
            <a:ext cx="1600529" cy="108456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84572">
              <a:spcAft>
                <a:spcPts val="1500"/>
              </a:spcAft>
              <a:buNone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选择一个动画效果，如“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缩放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”，看看会发生什么。</a:t>
            </a:r>
          </a:p>
        </p:txBody>
      </p:sp>
      <p:pic>
        <p:nvPicPr>
          <p:cNvPr id="7" name="图片 6" descr="显示缩放选项的“动画”选项卡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97431" y="3909060"/>
            <a:ext cx="28529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无需离开幻灯片即可浏览</a:t>
            </a:r>
          </a:p>
        </p:txBody>
      </p:sp>
      <p:sp>
        <p:nvSpPr>
          <p:cNvPr id="16" name="内容占位符 17"/>
          <p:cNvSpPr txBox="1">
            <a:spLocks/>
          </p:cNvSpPr>
          <p:nvPr/>
        </p:nvSpPr>
        <p:spPr>
          <a:xfrm>
            <a:off x="406207" y="1829326"/>
            <a:ext cx="4569830" cy="92735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500"/>
              </a:spcAft>
              <a:buNone/>
            </a:pP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智能查找功能支持直接在 </a:t>
            </a:r>
            <a:r>
              <a:rPr lang="en-US" altLang="zh-CN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PowerPoint </a:t>
            </a: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中检索信息。</a:t>
            </a:r>
            <a:b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b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</a:br>
            <a:r>
              <a:rPr lang="zh-CN" altLang="en-US" sz="90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请尝试：</a:t>
            </a:r>
          </a:p>
        </p:txBody>
      </p:sp>
      <p:pic>
        <p:nvPicPr>
          <p:cNvPr id="18" name="图片 17" descr="显示“智能查找”功能的三张图片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0806" y="2466044"/>
            <a:ext cx="8347141" cy="2397815"/>
          </a:xfrm>
          <a:prstGeom prst="rect">
            <a:avLst/>
          </a:prstGeom>
        </p:spPr>
      </p:pic>
      <p:grpSp>
        <p:nvGrpSpPr>
          <p:cNvPr id="33" name="组 32" descr="带有编号 1（表示第 1 步）的小圆圈"/>
          <p:cNvGrpSpPr/>
          <p:nvPr/>
        </p:nvGrpSpPr>
        <p:grpSpPr bwMode="blackWhite">
          <a:xfrm>
            <a:off x="419043" y="4782287"/>
            <a:ext cx="418634" cy="312301"/>
            <a:chOff x="6953426" y="711274"/>
            <a:chExt cx="558179" cy="416400"/>
          </a:xfrm>
        </p:grpSpPr>
        <p:sp>
          <p:nvSpPr>
            <p:cNvPr id="34" name="椭圆形 33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文本框 34" descr="编号 1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内容占位符 17"/>
          <p:cNvSpPr txBox="1">
            <a:spLocks/>
          </p:cNvSpPr>
          <p:nvPr/>
        </p:nvSpPr>
        <p:spPr>
          <a:xfrm>
            <a:off x="799529" y="4812430"/>
            <a:ext cx="2189752" cy="97379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500"/>
              </a:spcAft>
              <a:buNone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右键单击词组“</a:t>
            </a:r>
            <a:r>
              <a:rPr lang="zh-CN" altLang="en-US" sz="900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办公室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”中的单词“</a:t>
            </a:r>
            <a:r>
              <a:rPr lang="zh-CN" altLang="en-US" sz="135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办公室家具</a:t>
            </a: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</a:t>
            </a:r>
          </a:p>
        </p:txBody>
      </p:sp>
      <p:grpSp>
        <p:nvGrpSpPr>
          <p:cNvPr id="36" name="组 35" descr="带有编号 2（表示第 2 步）的小圆圈"/>
          <p:cNvGrpSpPr/>
          <p:nvPr/>
        </p:nvGrpSpPr>
        <p:grpSpPr bwMode="blackWhite">
          <a:xfrm>
            <a:off x="3186827" y="4782287"/>
            <a:ext cx="418634" cy="312301"/>
            <a:chOff x="6953426" y="711274"/>
            <a:chExt cx="558179" cy="416400"/>
          </a:xfrm>
        </p:grpSpPr>
        <p:sp>
          <p:nvSpPr>
            <p:cNvPr id="37" name="椭圆形 36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文本框 37" descr="编号 2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内容占位符 17"/>
          <p:cNvSpPr txBox="1">
            <a:spLocks/>
          </p:cNvSpPr>
          <p:nvPr/>
        </p:nvSpPr>
        <p:spPr>
          <a:xfrm>
            <a:off x="3560892" y="4812430"/>
            <a:ext cx="2329775" cy="9930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500"/>
              </a:spcAft>
              <a:buNone/>
            </a:pPr>
            <a:r>
              <a:rPr lang="zh-CN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选择</a:t>
            </a:r>
            <a:r>
              <a:rPr lang="zh-CN" altLang="en-US" sz="900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“智能查找</a:t>
            </a:r>
            <a:r>
              <a:rPr lang="zh-CN" alt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”，请注意，结果是该词组的上下文，而不是“</a:t>
            </a:r>
            <a:r>
              <a:rPr lang="en-US" altLang="zh-CN" sz="135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Microsoft Office </a:t>
            </a:r>
            <a:r>
              <a:rPr lang="zh-CN" altLang="en-US" sz="135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应用</a:t>
            </a:r>
            <a:r>
              <a:rPr lang="zh-CN" alt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”。</a:t>
            </a:r>
            <a:endParaRPr lang="zh-CN" altLang="en-US" sz="900" dirty="0">
              <a:solidFill>
                <a:srgbClr val="D247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9" name="组 38" descr="带有编号 3（表示第 3 步）的小圆圈"/>
          <p:cNvGrpSpPr/>
          <p:nvPr/>
        </p:nvGrpSpPr>
        <p:grpSpPr bwMode="blackWhite">
          <a:xfrm>
            <a:off x="5948191" y="4782287"/>
            <a:ext cx="418634" cy="312301"/>
            <a:chOff x="6953426" y="711274"/>
            <a:chExt cx="558179" cy="416400"/>
          </a:xfrm>
        </p:grpSpPr>
        <p:sp>
          <p:nvSpPr>
            <p:cNvPr id="40" name="椭圆形 39" descr="小圆圈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sz="135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文本框 40" descr="编号 3"/>
            <p:cNvSpPr txBox="1"/>
            <p:nvPr/>
          </p:nvSpPr>
          <p:spPr bwMode="blackWhite">
            <a:xfrm>
              <a:off x="6953426" y="727565"/>
              <a:ext cx="5581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zh-CN" sz="135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内容占位符 17"/>
          <p:cNvSpPr txBox="1">
            <a:spLocks/>
          </p:cNvSpPr>
          <p:nvPr/>
        </p:nvSpPr>
        <p:spPr>
          <a:xfrm>
            <a:off x="6322251" y="4812430"/>
            <a:ext cx="2330502" cy="100641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500"/>
              </a:spcAft>
              <a:buNone/>
            </a:pPr>
            <a:r>
              <a:rPr lang="zh-CN" alt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接下来右键单击第 </a:t>
            </a:r>
            <a:r>
              <a:rPr lang="en-US" altLang="zh-CN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2 </a:t>
            </a:r>
            <a:r>
              <a:rPr lang="zh-CN" alt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步中的单词“</a:t>
            </a:r>
            <a:r>
              <a:rPr lang="en-US" altLang="zh-CN" sz="900" i="1" dirty="0">
                <a:solidFill>
                  <a:srgbClr val="D247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Office</a:t>
            </a:r>
            <a:r>
              <a:rPr lang="zh-CN" altLang="en-US" sz="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anose="020B0502040204020203" pitchFamily="34" charset="0"/>
              </a:rPr>
              <a:t>”，再试试“智能查找”功能。</a:t>
            </a:r>
          </a:p>
          <a:p>
            <a:pPr marL="0" indent="0">
              <a:lnSpc>
                <a:spcPct val="100000"/>
              </a:lnSpc>
              <a:spcAft>
                <a:spcPts val="1500"/>
              </a:spcAft>
              <a:buNone/>
            </a:pPr>
            <a:endParaRPr lang="zh-CN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>
                <a:cs typeface="Segoe UI Light" panose="020B0502040204020203" pitchFamily="34" charset="0"/>
              </a:rPr>
              <a:t>尚有关于 </a:t>
            </a:r>
            <a:r>
              <a:rPr lang="en-US" altLang="zh-CN">
                <a:cs typeface="Segoe UI Light" panose="020B0502040204020203" pitchFamily="34" charset="0"/>
              </a:rPr>
              <a:t>PowerPoint </a:t>
            </a:r>
            <a:r>
              <a:rPr lang="zh-CN" altLang="en-US">
                <a:cs typeface="Segoe UI Light" panose="020B0502040204020203" pitchFamily="34" charset="0"/>
              </a:rPr>
              <a:t>的问题？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4294967295"/>
          </p:nvPr>
        </p:nvSpPr>
        <p:spPr>
          <a:xfrm>
            <a:off x="406208" y="2818071"/>
            <a:ext cx="7081986" cy="2983706"/>
          </a:xfrm>
        </p:spPr>
        <p:txBody>
          <a:bodyPr rtlCol="0">
            <a:normAutofit/>
          </a:bodyPr>
          <a:lstStyle/>
          <a:p>
            <a:pPr>
              <a:lnSpc>
                <a:spcPts val="2700"/>
              </a:lnSpc>
              <a:spcAft>
                <a:spcPts val="0"/>
              </a:spcAft>
            </a:pPr>
            <a:r>
              <a:rPr lang="zh-CN" altLang="en-US" sz="1500" dirty="0">
                <a:cs typeface="Segoe UI Light" panose="020B0502040204020203" pitchFamily="34" charset="0"/>
              </a:rPr>
              <a:t>选择“</a:t>
            </a:r>
            <a:r>
              <a:rPr lang="zh-CN" altLang="en-US" sz="1500" dirty="0">
                <a:solidFill>
                  <a:srgbClr val="D24726"/>
                </a:solidFill>
                <a:cs typeface="Segoe UI Semibold" panose="020B0702040204020203" pitchFamily="34" charset="0"/>
              </a:rPr>
              <a:t>操作说明搜索</a:t>
            </a:r>
            <a:r>
              <a:rPr lang="zh-CN" altLang="en-US" sz="1500" dirty="0">
                <a:cs typeface="Segoe UI Light" panose="020B0502040204020203" pitchFamily="34" charset="0"/>
              </a:rPr>
              <a:t>”                 按钮，然后键入想要了解的内容。</a:t>
            </a:r>
            <a:br>
              <a:rPr lang="zh-CN" altLang="en-US" sz="1500" dirty="0">
                <a:cs typeface="Segoe UI Light" panose="020B0502040204020203" pitchFamily="34" charset="0"/>
              </a:rPr>
            </a:br>
            <a:endParaRPr lang="zh-CN" altLang="en-US" sz="1500" dirty="0"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zh-CN" altLang="en-US" sz="1500" u="sng" dirty="0">
                <a:cs typeface="Segoe UI Light" panose="020B0502040204020203" pitchFamily="34" charset="0"/>
                <a:hlinkClick r:id="rId3" tooltip="访问 PowerPoint 团队博客"/>
              </a:rPr>
              <a:t>访问 </a:t>
            </a:r>
            <a:r>
              <a:rPr lang="en-US" altLang="zh-CN" sz="1500" u="sng" dirty="0">
                <a:cs typeface="Segoe UI Light" panose="020B0502040204020203" pitchFamily="34" charset="0"/>
                <a:hlinkClick r:id="rId3" tooltip="访问 PowerPoint 团队博客"/>
              </a:rPr>
              <a:t>PowerPoint </a:t>
            </a:r>
            <a:r>
              <a:rPr lang="zh-CN" altLang="en-US" sz="1500" u="sng" dirty="0">
                <a:cs typeface="Segoe UI Light" panose="020B0502040204020203" pitchFamily="34" charset="0"/>
                <a:hlinkClick r:id="rId3" tooltip="访问 PowerPoint 团队博客"/>
              </a:rPr>
              <a:t>团队博客</a:t>
            </a:r>
            <a:endParaRPr lang="zh-CN" altLang="en-US" sz="1500" dirty="0"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Bef>
                <a:spcPts val="1125"/>
              </a:spcBef>
              <a:spcAft>
                <a:spcPts val="0"/>
              </a:spcAft>
            </a:pPr>
            <a:r>
              <a:rPr lang="zh-CN" altLang="en-US" sz="1500" dirty="0">
                <a:cs typeface="Segoe UI Light" panose="020B0502040204020203" pitchFamily="34" charset="0"/>
                <a:hlinkClick r:id="rId4" tooltip="转到免费的 PowerPoint 培训"/>
              </a:rPr>
              <a:t>转到免费的 </a:t>
            </a:r>
            <a:r>
              <a:rPr lang="en-US" altLang="zh-CN" sz="1500" dirty="0">
                <a:cs typeface="Segoe UI Light" panose="020B0502040204020203" pitchFamily="34" charset="0"/>
                <a:hlinkClick r:id="rId4" tooltip="转到免费的 PowerPoint 培训"/>
              </a:rPr>
              <a:t>PowerPoint </a:t>
            </a:r>
            <a:r>
              <a:rPr lang="zh-CN" altLang="en-US" sz="1500" dirty="0">
                <a:cs typeface="Segoe UI Light" panose="020B0502040204020203" pitchFamily="34" charset="0"/>
                <a:hlinkClick r:id="rId4" tooltip="转到免费的 PowerPoint 培训"/>
              </a:rPr>
              <a:t>培训</a:t>
            </a:r>
            <a:endParaRPr lang="zh-CN" altLang="en-US" sz="1500" dirty="0"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zh-CN" altLang="en-US" sz="1500" dirty="0"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zh-CN" altLang="en-US" sz="1500" dirty="0">
              <a:cs typeface="Segoe UI Light" panose="020B0502040204020203" pitchFamily="34" charset="0"/>
            </a:endParaRPr>
          </a:p>
        </p:txBody>
      </p:sp>
      <p:pic>
        <p:nvPicPr>
          <p:cNvPr id="2" name="图片 1" descr="“操作说明搜索”按钮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59379" y="2612464"/>
            <a:ext cx="951383" cy="892310"/>
          </a:xfrm>
          <a:prstGeom prst="rect">
            <a:avLst/>
          </a:prstGeom>
        </p:spPr>
      </p:pic>
      <p:pic>
        <p:nvPicPr>
          <p:cNvPr id="11" name="图 10" descr="“操作说明搜索”框建议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306050" y="2882780"/>
            <a:ext cx="1857117" cy="983678"/>
          </a:xfrm>
          <a:prstGeom prst="rect">
            <a:avLst/>
          </a:prstGeom>
        </p:spPr>
      </p:pic>
      <p:pic>
        <p:nvPicPr>
          <p:cNvPr id="8" name="图片 7" descr="其超链接指向 PowerPoint 团队博客的向右箭头。选择该图像，访问 PowerPoint 团队博客 ">
            <a:hlinkClick r:id="rId3" tooltip="单击此处，访问 PowerPoint 团队博客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73" y="3532353"/>
            <a:ext cx="496455" cy="496455"/>
          </a:xfrm>
          <a:prstGeom prst="rect">
            <a:avLst/>
          </a:prstGeom>
        </p:spPr>
      </p:pic>
      <p:pic>
        <p:nvPicPr>
          <p:cNvPr id="7" name="图片 6" descr="带有指向免费 PowerPoint 培训超链接的向右箭头。选择该图像可访问免费的 PowerPoint 培训">
            <a:hlinkClick r:id="rId4" tooltip="单击此处，转到免费的 PowerPoint 培训。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73" y="4046787"/>
            <a:ext cx="496455" cy="4964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6209" y="4641026"/>
            <a:ext cx="464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zh-CN" altLang="en-US" sz="105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Segoe UI Light" panose="020B0502040204020203" pitchFamily="34" charset="0"/>
              </a:rPr>
              <a:t>在幻灯片放映模式下选择箭头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EF74DE7E-D8B8-48DD-A687-E46790B2FE25}"/>
              </a:ext>
            </a:extLst>
          </p:cNvPr>
          <p:cNvSpPr/>
          <p:nvPr/>
        </p:nvSpPr>
        <p:spPr>
          <a:xfrm>
            <a:off x="-4895815" y="1920292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682DB3F8-DB7E-4468-A4F5-0B8AC94DA35A}"/>
              </a:ext>
            </a:extLst>
          </p:cNvPr>
          <p:cNvSpPr/>
          <p:nvPr/>
        </p:nvSpPr>
        <p:spPr>
          <a:xfrm>
            <a:off x="688740" y="2670598"/>
            <a:ext cx="808470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流表</a:t>
            </a:r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C368F4C1-36B1-44A0-87D9-71D8F15389DF}"/>
              </a:ext>
            </a:extLst>
          </p:cNvPr>
          <p:cNvCxnSpPr/>
          <p:nvPr/>
        </p:nvCxnSpPr>
        <p:spPr>
          <a:xfrm flipV="1">
            <a:off x="1499106" y="2276366"/>
            <a:ext cx="974630" cy="481839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E85F83DF-E860-4D41-AAA1-ABEA4C9D26D4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1489599" y="3080883"/>
            <a:ext cx="1004143" cy="220842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B04CF247-0B7B-4D0F-B3CE-48F3BAD122E9}"/>
              </a:ext>
            </a:extLst>
          </p:cNvPr>
          <p:cNvSpPr/>
          <p:nvPr/>
        </p:nvSpPr>
        <p:spPr>
          <a:xfrm>
            <a:off x="2493742" y="1860940"/>
            <a:ext cx="969154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软件</a:t>
            </a: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5800FF96-E033-4B2D-B71D-2E4C8B6E81EF}"/>
              </a:ext>
            </a:extLst>
          </p:cNvPr>
          <p:cNvSpPr/>
          <p:nvPr/>
        </p:nvSpPr>
        <p:spPr>
          <a:xfrm>
            <a:off x="2493742" y="3067696"/>
            <a:ext cx="969154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硬件</a:t>
            </a:r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AAFF65CF-BF7F-4274-9F3D-1D5A6460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09" y="3946038"/>
            <a:ext cx="4560175" cy="1838210"/>
          </a:xfrm>
          <a:prstGeom prst="rect">
            <a:avLst/>
          </a:prstGeom>
        </p:spPr>
      </p:pic>
      <p:sp>
        <p:nvSpPr>
          <p:cNvPr id="109" name="文本框 108">
            <a:extLst>
              <a:ext uri="{FF2B5EF4-FFF2-40B4-BE49-F238E27FC236}">
                <a16:creationId xmlns:a16="http://schemas.microsoft.com/office/drawing/2014/main" id="{1F052615-30CB-45FC-AEED-9E0C8387A43A}"/>
              </a:ext>
            </a:extLst>
          </p:cNvPr>
          <p:cNvSpPr txBox="1"/>
          <p:nvPr/>
        </p:nvSpPr>
        <p:spPr>
          <a:xfrm>
            <a:off x="4771452" y="5729543"/>
            <a:ext cx="1309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流表溢出</a:t>
            </a: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870C30B6-8DF1-42D4-AEC1-C4F56ACE019C}"/>
              </a:ext>
            </a:extLst>
          </p:cNvPr>
          <p:cNvSpPr/>
          <p:nvPr/>
        </p:nvSpPr>
        <p:spPr>
          <a:xfrm>
            <a:off x="3739864" y="19642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SRAM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46A47635-C874-4FA5-9DA2-C23796201F5C}"/>
              </a:ext>
            </a:extLst>
          </p:cNvPr>
          <p:cNvSpPr/>
          <p:nvPr/>
        </p:nvSpPr>
        <p:spPr>
          <a:xfrm>
            <a:off x="4955937" y="19642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线性查找</a:t>
            </a: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7B76C1A8-7646-46C4-B677-457CCFF9AEB6}"/>
              </a:ext>
            </a:extLst>
          </p:cNvPr>
          <p:cNvSpPr/>
          <p:nvPr/>
        </p:nvSpPr>
        <p:spPr>
          <a:xfrm>
            <a:off x="6173284" y="19642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查找树</a:t>
            </a:r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00E17F06-C5A6-4AFA-86F1-1D11C553BA72}"/>
              </a:ext>
            </a:extLst>
          </p:cNvPr>
          <p:cNvSpPr/>
          <p:nvPr/>
        </p:nvSpPr>
        <p:spPr>
          <a:xfrm>
            <a:off x="3739864" y="315646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CAM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CC298D3E-DA3E-4687-B3AB-49301627FACA}"/>
              </a:ext>
            </a:extLst>
          </p:cNvPr>
          <p:cNvSpPr/>
          <p:nvPr/>
        </p:nvSpPr>
        <p:spPr>
          <a:xfrm>
            <a:off x="4955937" y="315646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TCAM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A769E9F8-C470-4055-80BE-4AFF3E5FF04E}"/>
              </a:ext>
            </a:extLst>
          </p:cNvPr>
          <p:cNvSpPr/>
          <p:nvPr/>
        </p:nvSpPr>
        <p:spPr>
          <a:xfrm>
            <a:off x="6173284" y="3156468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RAM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1770F9-DD4C-445F-9A8D-6EFC1329B307}"/>
              </a:ext>
            </a:extLst>
          </p:cNvPr>
          <p:cNvSpPr txBox="1"/>
          <p:nvPr/>
        </p:nvSpPr>
        <p:spPr>
          <a:xfrm>
            <a:off x="1322782" y="506308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75B6F5-1110-40DC-A6D1-375671288E99}"/>
              </a:ext>
            </a:extLst>
          </p:cNvPr>
          <p:cNvSpPr txBox="1"/>
          <p:nvPr/>
        </p:nvSpPr>
        <p:spPr>
          <a:xfrm>
            <a:off x="1725120" y="462234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22" name="箭头: 右 121">
            <a:extLst>
              <a:ext uri="{FF2B5EF4-FFF2-40B4-BE49-F238E27FC236}">
                <a16:creationId xmlns:a16="http://schemas.microsoft.com/office/drawing/2014/main" id="{2CA8C55A-617C-4B65-A19A-08FD0D6E5A36}"/>
              </a:ext>
            </a:extLst>
          </p:cNvPr>
          <p:cNvSpPr/>
          <p:nvPr/>
        </p:nvSpPr>
        <p:spPr>
          <a:xfrm rot="5400000">
            <a:off x="2629261" y="4051710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987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F7790313-AB5D-455C-A79C-F1DCAF6363AA}"/>
              </a:ext>
            </a:extLst>
          </p:cNvPr>
          <p:cNvSpPr/>
          <p:nvPr/>
        </p:nvSpPr>
        <p:spPr>
          <a:xfrm>
            <a:off x="402217" y="1520046"/>
            <a:ext cx="793085" cy="71238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网络新需求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A489853-7BDA-4DDA-9C76-994FF49694C4}"/>
              </a:ext>
            </a:extLst>
          </p:cNvPr>
          <p:cNvCxnSpPr>
            <a:cxnSpLocks/>
          </p:cNvCxnSpPr>
          <p:nvPr/>
        </p:nvCxnSpPr>
        <p:spPr>
          <a:xfrm flipV="1">
            <a:off x="1092591" y="1544652"/>
            <a:ext cx="259080" cy="563623"/>
          </a:xfrm>
          <a:prstGeom prst="straightConnector1">
            <a:avLst/>
          </a:prstGeom>
          <a:ln w="76200">
            <a:solidFill>
              <a:srgbClr val="DD46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9A0975A-2E99-4C5E-906F-73AB1D0EC524}"/>
              </a:ext>
            </a:extLst>
          </p:cNvPr>
          <p:cNvSpPr/>
          <p:nvPr/>
        </p:nvSpPr>
        <p:spPr>
          <a:xfrm>
            <a:off x="1378243" y="282934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bg2">
                    <a:lumMod val="90000"/>
                  </a:schemeClr>
                </a:solidFill>
              </a:rPr>
              <a:t>配置灵活性</a:t>
            </a: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EF74DE7E-D8B8-48DD-A687-E46790B2FE25}"/>
              </a:ext>
            </a:extLst>
          </p:cNvPr>
          <p:cNvSpPr/>
          <p:nvPr/>
        </p:nvSpPr>
        <p:spPr>
          <a:xfrm>
            <a:off x="-4895815" y="1920292"/>
            <a:ext cx="963404" cy="43431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网络数据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平面</a:t>
            </a: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2144B5B5-90DA-4BAF-B7BC-156374E518F6}"/>
              </a:ext>
            </a:extLst>
          </p:cNvPr>
          <p:cNvSpPr/>
          <p:nvPr/>
        </p:nvSpPr>
        <p:spPr>
          <a:xfrm>
            <a:off x="1378243" y="372056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网络功能多样化</a:t>
            </a:r>
          </a:p>
        </p:txBody>
      </p:sp>
      <p:sp>
        <p:nvSpPr>
          <p:cNvPr id="102" name="矩形: 圆角 101">
            <a:extLst>
              <a:ext uri="{FF2B5EF4-FFF2-40B4-BE49-F238E27FC236}">
                <a16:creationId xmlns:a16="http://schemas.microsoft.com/office/drawing/2014/main" id="{FD6139F9-955E-4E5A-9507-456127F5A37F}"/>
              </a:ext>
            </a:extLst>
          </p:cNvPr>
          <p:cNvSpPr/>
          <p:nvPr/>
        </p:nvSpPr>
        <p:spPr>
          <a:xfrm>
            <a:off x="1378243" y="4611785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EDFA52D-BAC7-4AFF-8232-B5832140AA46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784368" y="2232428"/>
            <a:ext cx="14392" cy="264785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585649C8-623C-4CBE-ABDC-C3536A26DE5F}"/>
              </a:ext>
            </a:extLst>
          </p:cNvPr>
          <p:cNvCxnSpPr>
            <a:stCxn id="98" idx="1"/>
          </p:cNvCxnSpPr>
          <p:nvPr/>
        </p:nvCxnSpPr>
        <p:spPr>
          <a:xfrm flipH="1">
            <a:off x="798759" y="3097845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CAC2C367-3388-4A1F-9D2E-C657AA6DA124}"/>
              </a:ext>
            </a:extLst>
          </p:cNvPr>
          <p:cNvCxnSpPr/>
          <p:nvPr/>
        </p:nvCxnSpPr>
        <p:spPr>
          <a:xfrm flipH="1">
            <a:off x="802849" y="4001411"/>
            <a:ext cx="579484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24959DD7-787D-4E51-8FD7-74739392484C}"/>
              </a:ext>
            </a:extLst>
          </p:cNvPr>
          <p:cNvCxnSpPr>
            <a:cxnSpLocks/>
          </p:cNvCxnSpPr>
          <p:nvPr/>
        </p:nvCxnSpPr>
        <p:spPr>
          <a:xfrm flipH="1" flipV="1">
            <a:off x="784368" y="4880285"/>
            <a:ext cx="593875" cy="6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55644BDC-A340-48C7-B7DC-BE058F13256B}"/>
              </a:ext>
            </a:extLst>
          </p:cNvPr>
          <p:cNvSpPr/>
          <p:nvPr/>
        </p:nvSpPr>
        <p:spPr>
          <a:xfrm>
            <a:off x="3156142" y="381621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6CBA66E0-AE27-46DC-AB38-B7BAC979483D}"/>
              </a:ext>
            </a:extLst>
          </p:cNvPr>
          <p:cNvSpPr txBox="1"/>
          <p:nvPr/>
        </p:nvSpPr>
        <p:spPr>
          <a:xfrm>
            <a:off x="3885640" y="3617581"/>
            <a:ext cx="163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协议无关处理器</a:t>
            </a:r>
            <a:r>
              <a:rPr lang="en-US" altLang="zh-CN" sz="1400" dirty="0"/>
              <a:t>P4</a:t>
            </a:r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1B2543CC-8049-41EE-82D2-5AD2C0530DBB}"/>
              </a:ext>
            </a:extLst>
          </p:cNvPr>
          <p:cNvSpPr/>
          <p:nvPr/>
        </p:nvSpPr>
        <p:spPr>
          <a:xfrm>
            <a:off x="3154727" y="4703259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FD4E0D5E-358E-4119-9D94-990CCE89F8C2}"/>
              </a:ext>
            </a:extLst>
          </p:cNvPr>
          <p:cNvSpPr txBox="1"/>
          <p:nvPr/>
        </p:nvSpPr>
        <p:spPr>
          <a:xfrm>
            <a:off x="3902117" y="4726396"/>
            <a:ext cx="1811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基于</a:t>
            </a:r>
            <a:r>
              <a:rPr lang="en-US" altLang="zh-CN" sz="1400" dirty="0"/>
              <a:t>ASIC</a:t>
            </a:r>
            <a:r>
              <a:rPr lang="zh-CN" altLang="en-US" sz="1400" dirty="0"/>
              <a:t>的设计架构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597AAA5-A44A-4880-953D-655297970D9C}"/>
              </a:ext>
            </a:extLst>
          </p:cNvPr>
          <p:cNvSpPr/>
          <p:nvPr/>
        </p:nvSpPr>
        <p:spPr>
          <a:xfrm>
            <a:off x="6638108" y="1784649"/>
            <a:ext cx="1100544" cy="36933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流表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AE041A9E-CD45-488C-AF51-E2612C728EF9}"/>
              </a:ext>
            </a:extLst>
          </p:cNvPr>
          <p:cNvSpPr/>
          <p:nvPr/>
        </p:nvSpPr>
        <p:spPr>
          <a:xfrm>
            <a:off x="6638108" y="2365314"/>
            <a:ext cx="744889" cy="9572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匹配域</a:t>
            </a: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5EBB0372-6676-4DD3-9DE6-80FFC14A2059}"/>
              </a:ext>
            </a:extLst>
          </p:cNvPr>
          <p:cNvSpPr/>
          <p:nvPr/>
        </p:nvSpPr>
        <p:spPr>
          <a:xfrm>
            <a:off x="7641822" y="2365314"/>
            <a:ext cx="744889" cy="9572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查找</a:t>
            </a: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44181991-E239-4F66-9B9F-4240286059BE}"/>
              </a:ext>
            </a:extLst>
          </p:cNvPr>
          <p:cNvSpPr/>
          <p:nvPr/>
        </p:nvSpPr>
        <p:spPr>
          <a:xfrm>
            <a:off x="5548905" y="2373138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固化</a:t>
            </a:r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DD608892-1F06-485C-A4BD-602DE1607AF7}"/>
              </a:ext>
            </a:extLst>
          </p:cNvPr>
          <p:cNvSpPr/>
          <p:nvPr/>
        </p:nvSpPr>
        <p:spPr>
          <a:xfrm rot="5400000">
            <a:off x="5739938" y="2680156"/>
            <a:ext cx="363870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00AA3169-AC40-466C-AA7B-8F34555F24A6}"/>
              </a:ext>
            </a:extLst>
          </p:cNvPr>
          <p:cNvSpPr/>
          <p:nvPr/>
        </p:nvSpPr>
        <p:spPr>
          <a:xfrm>
            <a:off x="5451927" y="3052754"/>
            <a:ext cx="942319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P4</a:t>
            </a:r>
            <a:r>
              <a:rPr lang="zh-CN" altLang="en-US" sz="1400" dirty="0">
                <a:solidFill>
                  <a:schemeClr val="tx1"/>
                </a:solidFill>
              </a:rPr>
              <a:t>可编程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7A8BEFB8-3D5C-4278-9A99-70C1EE00C700}"/>
              </a:ext>
            </a:extLst>
          </p:cNvPr>
          <p:cNvSpPr txBox="1"/>
          <p:nvPr/>
        </p:nvSpPr>
        <p:spPr>
          <a:xfrm>
            <a:off x="3889288" y="3876809"/>
            <a:ext cx="2744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P4: Programming Protocol-Independent Packet Processors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C3A6FA-905C-4A84-B6C2-B4464056A8E1}"/>
              </a:ext>
            </a:extLst>
          </p:cNvPr>
          <p:cNvSpPr/>
          <p:nvPr/>
        </p:nvSpPr>
        <p:spPr>
          <a:xfrm>
            <a:off x="6517809" y="1620785"/>
            <a:ext cx="1979583" cy="1853521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29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365905D-C4D4-4535-B351-5FB4FC9E5650}"/>
              </a:ext>
            </a:extLst>
          </p:cNvPr>
          <p:cNvCxnSpPr>
            <a:cxnSpLocks/>
          </p:cNvCxnSpPr>
          <p:nvPr/>
        </p:nvCxnSpPr>
        <p:spPr>
          <a:xfrm flipV="1">
            <a:off x="13096957" y="218107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816D153B-D928-448D-B6CA-9A0EB0CCDA0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2367607" y="304093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zh-CN" altLang="en-US" sz="3200" dirty="0">
                <a:cs typeface="Segoe UI Light" panose="020B0502040204020203" pitchFamily="34" charset="0"/>
              </a:rPr>
              <a:t>研究背景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AE4FAA-5782-4082-90CC-C9B4C183DBBE}"/>
              </a:ext>
            </a:extLst>
          </p:cNvPr>
          <p:cNvCxnSpPr/>
          <p:nvPr/>
        </p:nvCxnSpPr>
        <p:spPr>
          <a:xfrm>
            <a:off x="9620169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9FB95FC-E46C-4C15-9341-233F67D09DE3}"/>
              </a:ext>
            </a:extLst>
          </p:cNvPr>
          <p:cNvCxnSpPr>
            <a:cxnSpLocks/>
          </p:cNvCxnSpPr>
          <p:nvPr/>
        </p:nvCxnSpPr>
        <p:spPr>
          <a:xfrm flipH="1" flipV="1">
            <a:off x="9620169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4523D0B-EF3D-429B-B5CC-CD0690670143}"/>
              </a:ext>
            </a:extLst>
          </p:cNvPr>
          <p:cNvCxnSpPr/>
          <p:nvPr/>
        </p:nvCxnSpPr>
        <p:spPr>
          <a:xfrm>
            <a:off x="121684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C00CEB9-E3D2-4404-84DA-67D2D0FB76A8}"/>
              </a:ext>
            </a:extLst>
          </p:cNvPr>
          <p:cNvCxnSpPr>
            <a:cxnSpLocks/>
          </p:cNvCxnSpPr>
          <p:nvPr/>
        </p:nvCxnSpPr>
        <p:spPr>
          <a:xfrm flipH="1" flipV="1">
            <a:off x="121684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C54DE80-1965-4294-9EF2-BD58F079E799}"/>
              </a:ext>
            </a:extLst>
          </p:cNvPr>
          <p:cNvCxnSpPr/>
          <p:nvPr/>
        </p:nvCxnSpPr>
        <p:spPr>
          <a:xfrm>
            <a:off x="14644743" y="3335866"/>
            <a:ext cx="1842052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DD275A8-97E6-4E5B-B52E-3BEB7AE75957}"/>
              </a:ext>
            </a:extLst>
          </p:cNvPr>
          <p:cNvCxnSpPr>
            <a:cxnSpLocks/>
          </p:cNvCxnSpPr>
          <p:nvPr/>
        </p:nvCxnSpPr>
        <p:spPr>
          <a:xfrm flipH="1" flipV="1">
            <a:off x="14644743" y="2149796"/>
            <a:ext cx="6626" cy="118607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C8591D-B32B-475B-82A2-4A309B2A39CE}"/>
              </a:ext>
            </a:extLst>
          </p:cNvPr>
          <p:cNvCxnSpPr>
            <a:cxnSpLocks/>
          </p:cNvCxnSpPr>
          <p:nvPr/>
        </p:nvCxnSpPr>
        <p:spPr>
          <a:xfrm flipV="1">
            <a:off x="9871075" y="2202391"/>
            <a:ext cx="1530350" cy="7334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D84CFDBA-6176-4205-B19E-34F4F155308C}"/>
              </a:ext>
            </a:extLst>
          </p:cNvPr>
          <p:cNvSpPr/>
          <p:nvPr/>
        </p:nvSpPr>
        <p:spPr>
          <a:xfrm>
            <a:off x="9846468" y="2911209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582DB9-A604-4D7A-8677-A5519B9F7335}"/>
              </a:ext>
            </a:extLst>
          </p:cNvPr>
          <p:cNvSpPr txBox="1"/>
          <p:nvPr/>
        </p:nvSpPr>
        <p:spPr>
          <a:xfrm>
            <a:off x="9571938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9BFCDD-5318-4580-A057-B544FCC50C51}"/>
              </a:ext>
            </a:extLst>
          </p:cNvPr>
          <p:cNvSpPr txBox="1"/>
          <p:nvPr/>
        </p:nvSpPr>
        <p:spPr>
          <a:xfrm>
            <a:off x="10298180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9F41FA-78EC-4F31-A284-F411EA03EBC6}"/>
              </a:ext>
            </a:extLst>
          </p:cNvPr>
          <p:cNvSpPr txBox="1"/>
          <p:nvPr/>
        </p:nvSpPr>
        <p:spPr>
          <a:xfrm>
            <a:off x="11024422" y="3474306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67DDE23-1EFE-4BF3-BE8A-E6AAC0ECFCE0}"/>
              </a:ext>
            </a:extLst>
          </p:cNvPr>
          <p:cNvSpPr txBox="1"/>
          <p:nvPr/>
        </p:nvSpPr>
        <p:spPr>
          <a:xfrm>
            <a:off x="12127700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56B65A-142B-469D-B46B-67C77472FA20}"/>
              </a:ext>
            </a:extLst>
          </p:cNvPr>
          <p:cNvSpPr txBox="1"/>
          <p:nvPr/>
        </p:nvSpPr>
        <p:spPr>
          <a:xfrm>
            <a:off x="12853942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AB69ACE-AF4E-4A5E-A89B-595E1DBCED07}"/>
              </a:ext>
            </a:extLst>
          </p:cNvPr>
          <p:cNvSpPr txBox="1"/>
          <p:nvPr/>
        </p:nvSpPr>
        <p:spPr>
          <a:xfrm>
            <a:off x="13580184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95BE015-ABF6-4AC8-A8DD-286F0162CB0A}"/>
              </a:ext>
            </a:extLst>
          </p:cNvPr>
          <p:cNvSpPr txBox="1"/>
          <p:nvPr/>
        </p:nvSpPr>
        <p:spPr>
          <a:xfrm>
            <a:off x="14644743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2017</a:t>
            </a:r>
            <a:endParaRPr lang="zh-CN" altLang="en-US" sz="11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EB3AFF-85B8-4D84-A37D-1B0B7A07F792}"/>
              </a:ext>
            </a:extLst>
          </p:cNvPr>
          <p:cNvSpPr txBox="1"/>
          <p:nvPr/>
        </p:nvSpPr>
        <p:spPr>
          <a:xfrm>
            <a:off x="15370985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2020</a:t>
            </a:r>
            <a:endParaRPr lang="zh-CN" altLang="en-US" sz="11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DFE4AA-A3E4-453A-B598-A0DA352C8BA3}"/>
              </a:ext>
            </a:extLst>
          </p:cNvPr>
          <p:cNvSpPr txBox="1"/>
          <p:nvPr/>
        </p:nvSpPr>
        <p:spPr>
          <a:xfrm>
            <a:off x="16097227" y="3491427"/>
            <a:ext cx="486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2023</a:t>
            </a:r>
            <a:endParaRPr lang="zh-CN" altLang="en-US" sz="11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06DEDF01-CBEE-4F35-A2C7-C95B3DE04D5C}"/>
              </a:ext>
            </a:extLst>
          </p:cNvPr>
          <p:cNvSpPr/>
          <p:nvPr/>
        </p:nvSpPr>
        <p:spPr>
          <a:xfrm>
            <a:off x="10516588" y="2591328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155D04C7-7B2C-44DC-9D7D-B849812F31A4}"/>
              </a:ext>
            </a:extLst>
          </p:cNvPr>
          <p:cNvSpPr/>
          <p:nvPr/>
        </p:nvSpPr>
        <p:spPr>
          <a:xfrm>
            <a:off x="11218223" y="2250086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DAC7841-9460-4187-A862-CE55CB49DA5B}"/>
              </a:ext>
            </a:extLst>
          </p:cNvPr>
          <p:cNvSpPr txBox="1"/>
          <p:nvPr/>
        </p:nvSpPr>
        <p:spPr>
          <a:xfrm>
            <a:off x="9207696" y="1970817"/>
            <a:ext cx="400110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全球移动用户数量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AF103E4-479E-49BE-9CC4-631798708295}"/>
              </a:ext>
            </a:extLst>
          </p:cNvPr>
          <p:cNvSpPr txBox="1"/>
          <p:nvPr/>
        </p:nvSpPr>
        <p:spPr>
          <a:xfrm>
            <a:off x="9639098" y="2623937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32</a:t>
            </a:r>
            <a:r>
              <a:rPr lang="zh-CN" altLang="en-US" sz="1100" dirty="0"/>
              <a:t>亿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1B76162-62BD-4496-A889-79AB31ED46D5}"/>
              </a:ext>
            </a:extLst>
          </p:cNvPr>
          <p:cNvSpPr txBox="1"/>
          <p:nvPr/>
        </p:nvSpPr>
        <p:spPr>
          <a:xfrm>
            <a:off x="10307798" y="2301448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45</a:t>
            </a:r>
            <a:r>
              <a:rPr lang="zh-CN" altLang="en-US" sz="1100" dirty="0"/>
              <a:t>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A06233-DAA1-4FEC-8A9E-EEFD39D5EC04}"/>
              </a:ext>
            </a:extLst>
          </p:cNvPr>
          <p:cNvSpPr txBox="1"/>
          <p:nvPr/>
        </p:nvSpPr>
        <p:spPr>
          <a:xfrm>
            <a:off x="11004624" y="1973044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57</a:t>
            </a:r>
            <a:r>
              <a:rPr lang="zh-CN" altLang="en-US" sz="1100" dirty="0"/>
              <a:t>亿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DDF7DB-6C6E-41AF-A0F2-0984A708F77E}"/>
              </a:ext>
            </a:extLst>
          </p:cNvPr>
          <p:cNvSpPr txBox="1"/>
          <p:nvPr/>
        </p:nvSpPr>
        <p:spPr>
          <a:xfrm>
            <a:off x="11774959" y="1990430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全球互联网带宽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025440DD-A99E-46D6-B690-97F66C7A2DF7}"/>
              </a:ext>
            </a:extLst>
          </p:cNvPr>
          <p:cNvSpPr/>
          <p:nvPr/>
        </p:nvSpPr>
        <p:spPr>
          <a:xfrm>
            <a:off x="12346108" y="320887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8281005-9DB8-4E03-932D-98E8115F6BEB}"/>
              </a:ext>
            </a:extLst>
          </p:cNvPr>
          <p:cNvSpPr/>
          <p:nvPr/>
        </p:nvSpPr>
        <p:spPr>
          <a:xfrm>
            <a:off x="13068175" y="299892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4E60B639-21F0-43E1-9376-D3F80B268A77}"/>
              </a:ext>
            </a:extLst>
          </p:cNvPr>
          <p:cNvSpPr/>
          <p:nvPr/>
        </p:nvSpPr>
        <p:spPr>
          <a:xfrm>
            <a:off x="13773985" y="227469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2E0B7E5-E55B-4638-AD9E-AFB9C5809E6E}"/>
              </a:ext>
            </a:extLst>
          </p:cNvPr>
          <p:cNvSpPr txBox="1"/>
          <p:nvPr/>
        </p:nvSpPr>
        <p:spPr>
          <a:xfrm>
            <a:off x="12175069" y="2921902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0.45EB</a:t>
            </a:r>
            <a:endParaRPr lang="zh-CN" altLang="en-US" sz="11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4EE3F62-A1D4-446C-9D39-26D2CE5DAFD5}"/>
              </a:ext>
            </a:extLst>
          </p:cNvPr>
          <p:cNvSpPr txBox="1"/>
          <p:nvPr/>
        </p:nvSpPr>
        <p:spPr>
          <a:xfrm>
            <a:off x="12785850" y="2664973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1.79EB</a:t>
            </a:r>
            <a:endParaRPr lang="zh-CN" altLang="en-US" sz="11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655029-81AE-4D85-8FEA-D6E758D9A42F}"/>
              </a:ext>
            </a:extLst>
          </p:cNvPr>
          <p:cNvSpPr txBox="1"/>
          <p:nvPr/>
        </p:nvSpPr>
        <p:spPr>
          <a:xfrm>
            <a:off x="13316775" y="2046617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5.85EB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3AA0128-0073-460B-98EF-351E091DDD74}"/>
              </a:ext>
            </a:extLst>
          </p:cNvPr>
          <p:cNvSpPr txBox="1"/>
          <p:nvPr/>
        </p:nvSpPr>
        <p:spPr>
          <a:xfrm>
            <a:off x="14247946" y="2068287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400" dirty="0"/>
              <a:t>中国云计算市场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6AA8439-32B8-4D65-A089-170763F49B6D}"/>
              </a:ext>
            </a:extLst>
          </p:cNvPr>
          <p:cNvCxnSpPr>
            <a:cxnSpLocks/>
          </p:cNvCxnSpPr>
          <p:nvPr/>
        </p:nvCxnSpPr>
        <p:spPr>
          <a:xfrm flipV="1">
            <a:off x="15624578" y="2163802"/>
            <a:ext cx="813250" cy="8424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1199BDE5-E296-4397-8E8B-16C09C4E957B}"/>
              </a:ext>
            </a:extLst>
          </p:cNvPr>
          <p:cNvCxnSpPr>
            <a:cxnSpLocks/>
            <a:endCxn id="53" idx="3"/>
          </p:cNvCxnSpPr>
          <p:nvPr/>
        </p:nvCxnSpPr>
        <p:spPr>
          <a:xfrm flipV="1">
            <a:off x="14895228" y="3023663"/>
            <a:ext cx="707775" cy="192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DB9FA22E-E3E9-4DF3-937E-CC30A4A9FBD4}"/>
              </a:ext>
            </a:extLst>
          </p:cNvPr>
          <p:cNvSpPr/>
          <p:nvPr/>
        </p:nvSpPr>
        <p:spPr>
          <a:xfrm>
            <a:off x="14873729" y="3191603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80DE940-BDDB-42CF-9724-77B6E7BFC892}"/>
              </a:ext>
            </a:extLst>
          </p:cNvPr>
          <p:cNvSpPr/>
          <p:nvPr/>
        </p:nvSpPr>
        <p:spPr>
          <a:xfrm>
            <a:off x="15595796" y="2981657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D0CE412-AE96-47DF-A040-EC427E0E0004}"/>
              </a:ext>
            </a:extLst>
          </p:cNvPr>
          <p:cNvSpPr/>
          <p:nvPr/>
        </p:nvSpPr>
        <p:spPr>
          <a:xfrm>
            <a:off x="16301606" y="2257422"/>
            <a:ext cx="49214" cy="492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6393101-887B-451E-9F1E-8E3DB10DBB9C}"/>
              </a:ext>
            </a:extLst>
          </p:cNvPr>
          <p:cNvSpPr txBox="1"/>
          <p:nvPr/>
        </p:nvSpPr>
        <p:spPr>
          <a:xfrm>
            <a:off x="14702690" y="2904632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147</a:t>
            </a:r>
            <a:r>
              <a:rPr lang="zh-CN" altLang="en-US" sz="1100" dirty="0"/>
              <a:t>亿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A92117D9-DAA4-4273-BCBC-53B8D9FAC386}"/>
              </a:ext>
            </a:extLst>
          </p:cNvPr>
          <p:cNvSpPr txBox="1"/>
          <p:nvPr/>
        </p:nvSpPr>
        <p:spPr>
          <a:xfrm>
            <a:off x="15313471" y="2647703"/>
            <a:ext cx="5517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756</a:t>
            </a:r>
            <a:r>
              <a:rPr lang="zh-CN" altLang="en-US" sz="1100" dirty="0"/>
              <a:t>亿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9C868A0-17D2-4843-AC14-5EC36BF3D668}"/>
              </a:ext>
            </a:extLst>
          </p:cNvPr>
          <p:cNvSpPr txBox="1"/>
          <p:nvPr/>
        </p:nvSpPr>
        <p:spPr>
          <a:xfrm>
            <a:off x="15801689" y="2037046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2352</a:t>
            </a:r>
            <a:r>
              <a:rPr lang="zh-CN" altLang="en-US" sz="1100" dirty="0"/>
              <a:t>亿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9E14643-42F3-4AD4-A390-98FBC748A69E}"/>
              </a:ext>
            </a:extLst>
          </p:cNvPr>
          <p:cNvSpPr txBox="1"/>
          <p:nvPr/>
        </p:nvSpPr>
        <p:spPr>
          <a:xfrm>
            <a:off x="14609763" y="2013082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RMB</a:t>
            </a:r>
            <a:endParaRPr lang="zh-CN" altLang="en-US" sz="1100" dirty="0"/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58E60FE-19B5-499D-8DC3-64111A8E9919}"/>
              </a:ext>
            </a:extLst>
          </p:cNvPr>
          <p:cNvSpPr/>
          <p:nvPr/>
        </p:nvSpPr>
        <p:spPr>
          <a:xfrm>
            <a:off x="10591570" y="4902427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新基建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4564D831-7027-44AC-A672-0143AEAE3EBE}"/>
              </a:ext>
            </a:extLst>
          </p:cNvPr>
          <p:cNvSpPr/>
          <p:nvPr/>
        </p:nvSpPr>
        <p:spPr>
          <a:xfrm>
            <a:off x="9891496" y="44463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智慧城市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4DF76C3-08D9-45E0-9F5A-3108ECF88C4E}"/>
              </a:ext>
            </a:extLst>
          </p:cNvPr>
          <p:cNvSpPr/>
          <p:nvPr/>
        </p:nvSpPr>
        <p:spPr>
          <a:xfrm>
            <a:off x="11107569" y="4433990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智慧物流</a:t>
            </a: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83F09B2F-91C2-4087-AB7D-DC7FFD8EBA5E}"/>
              </a:ext>
            </a:extLst>
          </p:cNvPr>
          <p:cNvSpPr/>
          <p:nvPr/>
        </p:nvSpPr>
        <p:spPr>
          <a:xfrm>
            <a:off x="11577712" y="490242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智慧交通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580FD39-39CA-485C-90FC-60368C87CEE7}"/>
              </a:ext>
            </a:extLst>
          </p:cNvPr>
          <p:cNvSpPr/>
          <p:nvPr/>
        </p:nvSpPr>
        <p:spPr>
          <a:xfrm>
            <a:off x="11107569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智慧医疗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F658B2F5-772E-467A-B472-1729AF88BCF6}"/>
              </a:ext>
            </a:extLst>
          </p:cNvPr>
          <p:cNvSpPr/>
          <p:nvPr/>
        </p:nvSpPr>
        <p:spPr>
          <a:xfrm>
            <a:off x="9891496" y="537086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智慧教育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3AC5A0CC-9F53-45D5-A15F-33F953474BC0}"/>
              </a:ext>
            </a:extLst>
          </p:cNvPr>
          <p:cNvSpPr/>
          <p:nvPr/>
        </p:nvSpPr>
        <p:spPr>
          <a:xfrm>
            <a:off x="9408269" y="4902955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智慧办公</a:t>
            </a: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7EFCE638-1C07-45F5-99AF-09EC5E8DC463}"/>
              </a:ext>
            </a:extLst>
          </p:cNvPr>
          <p:cNvSpPr/>
          <p:nvPr/>
        </p:nvSpPr>
        <p:spPr>
          <a:xfrm>
            <a:off x="14464868" y="4903474"/>
            <a:ext cx="746934" cy="2616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新互联</a:t>
            </a:r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065D300C-0AA0-415F-B19A-C28672B98188}"/>
              </a:ext>
            </a:extLst>
          </p:cNvPr>
          <p:cNvSpPr/>
          <p:nvPr/>
        </p:nvSpPr>
        <p:spPr>
          <a:xfrm>
            <a:off x="13764794" y="444738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云计算</a:t>
            </a: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CDAC184A-03A7-4375-8451-9C38F5CCA06D}"/>
              </a:ext>
            </a:extLst>
          </p:cNvPr>
          <p:cNvSpPr/>
          <p:nvPr/>
        </p:nvSpPr>
        <p:spPr>
          <a:xfrm>
            <a:off x="14980867" y="4435037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5G/6G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36DD5246-924B-440E-B176-510761E0EEBD}"/>
              </a:ext>
            </a:extLst>
          </p:cNvPr>
          <p:cNvSpPr/>
          <p:nvPr/>
        </p:nvSpPr>
        <p:spPr>
          <a:xfrm>
            <a:off x="15451010" y="4903474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雾计算</a:t>
            </a: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14E469B-A8E2-44A0-8BE8-348C78F8D367}"/>
              </a:ext>
            </a:extLst>
          </p:cNvPr>
          <p:cNvSpPr/>
          <p:nvPr/>
        </p:nvSpPr>
        <p:spPr>
          <a:xfrm>
            <a:off x="14980867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物联网</a:t>
            </a: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F00273A0-01AF-4B56-B335-4F82EA1B5CC0}"/>
              </a:ext>
            </a:extLst>
          </p:cNvPr>
          <p:cNvSpPr/>
          <p:nvPr/>
        </p:nvSpPr>
        <p:spPr>
          <a:xfrm>
            <a:off x="13764794" y="5371911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深度学习</a:t>
            </a: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BA75E9CA-7978-442F-8CEB-D55227BDA4E9}"/>
              </a:ext>
            </a:extLst>
          </p:cNvPr>
          <p:cNvSpPr/>
          <p:nvPr/>
        </p:nvSpPr>
        <p:spPr>
          <a:xfrm>
            <a:off x="13281567" y="4904002"/>
            <a:ext cx="940286" cy="26161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边缘计算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06B2207-96A9-4484-AE6D-00B5496FAA29}"/>
              </a:ext>
            </a:extLst>
          </p:cNvPr>
          <p:cNvSpPr txBox="1"/>
          <p:nvPr/>
        </p:nvSpPr>
        <p:spPr>
          <a:xfrm>
            <a:off x="10526455" y="57833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新应用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3EA04F92-D8C7-4503-ABE6-A8717DE5C7BB}"/>
              </a:ext>
            </a:extLst>
          </p:cNvPr>
          <p:cNvSpPr txBox="1"/>
          <p:nvPr/>
        </p:nvSpPr>
        <p:spPr>
          <a:xfrm>
            <a:off x="14214035" y="57702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流量增长点</a:t>
            </a:r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2BDE8D10-FC82-4DA9-B07A-332D9CC60F4E}"/>
              </a:ext>
            </a:extLst>
          </p:cNvPr>
          <p:cNvSpPr/>
          <p:nvPr/>
        </p:nvSpPr>
        <p:spPr>
          <a:xfrm>
            <a:off x="12579542" y="5790874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C45F2E7-B0E5-4124-9A09-88A32F4DCB33}"/>
              </a:ext>
            </a:extLst>
          </p:cNvPr>
          <p:cNvCxnSpPr>
            <a:cxnSpLocks/>
          </p:cNvCxnSpPr>
          <p:nvPr/>
        </p:nvCxnSpPr>
        <p:spPr>
          <a:xfrm>
            <a:off x="9494865" y="935832"/>
            <a:ext cx="1289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C0BFF17-305F-4EC2-85D4-270065FDB5B2}"/>
              </a:ext>
            </a:extLst>
          </p:cNvPr>
          <p:cNvSpPr txBox="1"/>
          <p:nvPr/>
        </p:nvSpPr>
        <p:spPr>
          <a:xfrm>
            <a:off x="9588357" y="58755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有限的资源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F3BC4C0-EC99-4192-AC49-A8E9E9D14C28}"/>
              </a:ext>
            </a:extLst>
          </p:cNvPr>
          <p:cNvSpPr txBox="1"/>
          <p:nvPr/>
        </p:nvSpPr>
        <p:spPr>
          <a:xfrm>
            <a:off x="9990695" y="14681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1770F9-DD4C-445F-9A8D-6EFC1329B307}"/>
              </a:ext>
            </a:extLst>
          </p:cNvPr>
          <p:cNvSpPr txBox="1"/>
          <p:nvPr/>
        </p:nvSpPr>
        <p:spPr>
          <a:xfrm>
            <a:off x="1131589" y="5164037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灵活性不足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75B6F5-1110-40DC-A6D1-375671288E99}"/>
              </a:ext>
            </a:extLst>
          </p:cNvPr>
          <p:cNvSpPr txBox="1"/>
          <p:nvPr/>
        </p:nvSpPr>
        <p:spPr>
          <a:xfrm>
            <a:off x="1533927" y="47232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E9923E4B-BAAF-4C02-80BC-3B2C5A66A54E}"/>
              </a:ext>
            </a:extLst>
          </p:cNvPr>
          <p:cNvSpPr/>
          <p:nvPr/>
        </p:nvSpPr>
        <p:spPr>
          <a:xfrm>
            <a:off x="569441" y="2477671"/>
            <a:ext cx="1153666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数据平面</a:t>
            </a:r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579E9BF6-4D99-43FD-BB98-F3520C99F01F}"/>
              </a:ext>
            </a:extLst>
          </p:cNvPr>
          <p:cNvCxnSpPr/>
          <p:nvPr/>
        </p:nvCxnSpPr>
        <p:spPr>
          <a:xfrm flipV="1">
            <a:off x="1723107" y="2081959"/>
            <a:ext cx="974630" cy="481839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E17F133-C3C4-45DE-B7BE-ACFDFEF98403}"/>
              </a:ext>
            </a:extLst>
          </p:cNvPr>
          <p:cNvCxnSpPr>
            <a:cxnSpLocks/>
          </p:cNvCxnSpPr>
          <p:nvPr/>
        </p:nvCxnSpPr>
        <p:spPr>
          <a:xfrm flipV="1">
            <a:off x="1723107" y="2855476"/>
            <a:ext cx="974630" cy="1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274CECE6-0712-4B80-B3D7-C3F47A8F3096}"/>
              </a:ext>
            </a:extLst>
          </p:cNvPr>
          <p:cNvSpPr/>
          <p:nvPr/>
        </p:nvSpPr>
        <p:spPr>
          <a:xfrm>
            <a:off x="2537052" y="1661057"/>
            <a:ext cx="1193891" cy="46805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端 侧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E361D4E-8042-464C-9331-901D8AA7C1C4}"/>
              </a:ext>
            </a:extLst>
          </p:cNvPr>
          <p:cNvSpPr/>
          <p:nvPr/>
        </p:nvSpPr>
        <p:spPr>
          <a:xfrm>
            <a:off x="2537052" y="2806904"/>
            <a:ext cx="1193891" cy="46805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中心节点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00540500-9EE8-43B8-AA38-B3AA990C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72" y="4025900"/>
            <a:ext cx="5256966" cy="1837255"/>
          </a:xfrm>
          <a:prstGeom prst="rect">
            <a:avLst/>
          </a:prstGeom>
        </p:spPr>
      </p:pic>
      <p:sp>
        <p:nvSpPr>
          <p:cNvPr id="93" name="箭头: 右 92">
            <a:extLst>
              <a:ext uri="{FF2B5EF4-FFF2-40B4-BE49-F238E27FC236}">
                <a16:creationId xmlns:a16="http://schemas.microsoft.com/office/drawing/2014/main" id="{5A92307A-8993-40C5-91B1-CC04B8137F27}"/>
              </a:ext>
            </a:extLst>
          </p:cNvPr>
          <p:cNvSpPr/>
          <p:nvPr/>
        </p:nvSpPr>
        <p:spPr>
          <a:xfrm rot="5400000">
            <a:off x="2924639" y="3877431"/>
            <a:ext cx="698115" cy="32805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3DAB0264-F20B-43BE-91D9-0D90D5DD417C}"/>
              </a:ext>
            </a:extLst>
          </p:cNvPr>
          <p:cNvSpPr/>
          <p:nvPr/>
        </p:nvSpPr>
        <p:spPr>
          <a:xfrm>
            <a:off x="4137246" y="3853517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网络功能多样化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97BEC9-A627-4D47-BA61-92EEB69D3CBB}"/>
              </a:ext>
            </a:extLst>
          </p:cNvPr>
          <p:cNvSpPr/>
          <p:nvPr/>
        </p:nvSpPr>
        <p:spPr>
          <a:xfrm>
            <a:off x="6315521" y="3467416"/>
            <a:ext cx="1548685" cy="537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满足性能需求</a:t>
            </a:r>
          </a:p>
        </p:txBody>
      </p:sp>
    </p:spTree>
    <p:extLst>
      <p:ext uri="{BB962C8B-B14F-4D97-AF65-F5344CB8AC3E}">
        <p14:creationId xmlns:p14="http://schemas.microsoft.com/office/powerpoint/2010/main" val="101712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欢迎文档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31_TF10001108.potx" id="{D183F7B2-BB7C-4769-A654-F50CCFED9CE6}" vid="{19F569AA-F1B7-4CD3-A3E0-DFBF7B5FB0CC}"/>
    </a:ext>
  </a:extLst>
</a:theme>
</file>

<file path=ppt/theme/theme2.xml><?xml version="1.0" encoding="utf-8"?>
<a:theme xmlns:a="http://schemas.openxmlformats.org/drawingml/2006/main" name="办公室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1af3243-3dd4-4a8d-8c0d-dd76da1f02a5"/>
    <ds:schemaRef ds:uri="http://purl.org/dc/terms/"/>
    <ds:schemaRef ds:uri="16c05727-aa75-4e4a-9b5f-8a80a1165891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{C0D74800-3D19-4F03-BEE0-8CB351E3D275}tf10001108</Template>
  <TotalTime>15767</TotalTime>
  <Words>6817</Words>
  <Application>Microsoft Office PowerPoint</Application>
  <PresentationFormat>全屏显示(4:3)</PresentationFormat>
  <Paragraphs>2256</Paragraphs>
  <Slides>63</Slides>
  <Notes>63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9" baseType="lpstr">
      <vt:lpstr>Microsoft YaHei UI</vt:lpstr>
      <vt:lpstr>华光书宋一_CNKI</vt:lpstr>
      <vt:lpstr>Arial</vt:lpstr>
      <vt:lpstr>Segoe UI</vt:lpstr>
      <vt:lpstr>欢迎文档</vt:lpstr>
      <vt:lpstr>Graph</vt:lpstr>
      <vt:lpstr>网络数据平面可编程硬件的研究</vt:lpstr>
      <vt:lpstr>目录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研究背景</vt:lpstr>
      <vt:lpstr>研究内容1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研究内容1：软件定义网络流表资源的可扩展性</vt:lpstr>
      <vt:lpstr>研究内容2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研究内容2：增强网络交换节点处的自适应计算</vt:lpstr>
      <vt:lpstr>研究内容3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研究内容3：测量领域可编程处理器的编程抽象</vt:lpstr>
      <vt:lpstr>研究背景</vt:lpstr>
      <vt:lpstr>研究背景</vt:lpstr>
      <vt:lpstr>如何使用 PowerPoint 设计器</vt:lpstr>
      <vt:lpstr>平滑</vt:lpstr>
      <vt:lpstr>设置“平滑”</vt:lpstr>
      <vt:lpstr>实时协同工作</vt:lpstr>
      <vt:lpstr>熟练使用“操作说明搜索”</vt:lpstr>
      <vt:lpstr>无需离开幻灯片即可浏览</vt:lpstr>
      <vt:lpstr>尚有关于 PowerPoint 的问题？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网络数据平面可编程硬件的研究</dc:title>
  <dc:creator>qiao siyi</dc:creator>
  <cp:keywords/>
  <cp:lastModifiedBy>qiao siyi</cp:lastModifiedBy>
  <cp:revision>106</cp:revision>
  <dcterms:created xsi:type="dcterms:W3CDTF">2020-09-03T15:24:53Z</dcterms:created>
  <dcterms:modified xsi:type="dcterms:W3CDTF">2020-09-14T16:26:12Z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